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94" r:id="rId2"/>
    <p:sldId id="300" r:id="rId3"/>
    <p:sldId id="327" r:id="rId4"/>
    <p:sldId id="345" r:id="rId5"/>
    <p:sldId id="340" r:id="rId6"/>
    <p:sldId id="342" r:id="rId7"/>
    <p:sldId id="346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1" r:id="rId21"/>
    <p:sldId id="365" r:id="rId22"/>
    <p:sldId id="366" r:id="rId23"/>
    <p:sldId id="362" r:id="rId24"/>
    <p:sldId id="363" r:id="rId25"/>
    <p:sldId id="360" r:id="rId26"/>
    <p:sldId id="266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Borges de Carvalho" initials="JBdC" lastIdx="2" clrIdx="0">
    <p:extLst>
      <p:ext uri="{19B8F6BF-5375-455C-9EA6-DF929625EA0E}">
        <p15:presenceInfo xmlns:p15="http://schemas.microsoft.com/office/powerpoint/2012/main" userId="ff9bde27443e0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D966"/>
    <a:srgbClr val="333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6" autoAdjust="0"/>
    <p:restoredTop sz="88758" autoAdjust="0"/>
  </p:normalViewPr>
  <p:slideViewPr>
    <p:cSldViewPr snapToGrid="0">
      <p:cViewPr varScale="1">
        <p:scale>
          <a:sx n="96" d="100"/>
          <a:sy n="96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3072F-A830-473B-A2A6-F39011DB63D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BCF66F1-FB13-4288-A01C-07D4C68C7027}">
      <dgm:prSet phldrT="[Texto]"/>
      <dgm:spPr/>
      <dgm:t>
        <a:bodyPr/>
        <a:lstStyle/>
        <a:p>
          <a:r>
            <a:rPr lang="pt-BR" dirty="0"/>
            <a:t>Divisão territorial em estratos com base em regiões geográficas, </a:t>
          </a:r>
          <a:r>
            <a:rPr lang="pt-BR" dirty="0" err="1"/>
            <a:t>UFs</a:t>
          </a:r>
          <a:r>
            <a:rPr lang="pt-BR" dirty="0"/>
            <a:t> e sub-regiões dentro das </a:t>
          </a:r>
          <a:r>
            <a:rPr lang="pt-BR" dirty="0" err="1"/>
            <a:t>UFs</a:t>
          </a:r>
          <a:r>
            <a:rPr lang="pt-BR" dirty="0"/>
            <a:t> (ex.: área rural e urbana)</a:t>
          </a:r>
        </a:p>
      </dgm:t>
    </dgm:pt>
    <dgm:pt modelId="{8145C9DC-A12F-462A-B2E8-4ACAE7E9DF90}" type="parTrans" cxnId="{AEC48426-BC26-4656-9186-B8AF4A130D6A}">
      <dgm:prSet/>
      <dgm:spPr/>
      <dgm:t>
        <a:bodyPr/>
        <a:lstStyle/>
        <a:p>
          <a:endParaRPr lang="pt-BR"/>
        </a:p>
      </dgm:t>
    </dgm:pt>
    <dgm:pt modelId="{FCB08744-C634-491C-82D5-3816A3CED7DD}" type="sibTrans" cxnId="{AEC48426-BC26-4656-9186-B8AF4A130D6A}">
      <dgm:prSet/>
      <dgm:spPr/>
      <dgm:t>
        <a:bodyPr/>
        <a:lstStyle/>
        <a:p>
          <a:endParaRPr lang="pt-BR"/>
        </a:p>
      </dgm:t>
    </dgm:pt>
    <dgm:pt modelId="{4956FDC0-355F-45DF-BA9C-256DCF324902}">
      <dgm:prSet phldrT="[Texto]"/>
      <dgm:spPr/>
      <dgm:t>
        <a:bodyPr/>
        <a:lstStyle/>
        <a:p>
          <a:r>
            <a:rPr lang="pt-BR" dirty="0"/>
            <a:t>Seleção, de modo probabilístico, de Unidades Primárias de Amostragem (</a:t>
          </a:r>
          <a:r>
            <a:rPr lang="pt-BR" dirty="0" err="1"/>
            <a:t>UPAs</a:t>
          </a:r>
          <a:r>
            <a:rPr lang="pt-BR" dirty="0"/>
            <a:t>). São visitadas 15.096 </a:t>
          </a:r>
          <a:r>
            <a:rPr lang="pt-BR" dirty="0" err="1"/>
            <a:t>UPAs</a:t>
          </a:r>
          <a:endParaRPr lang="pt-BR" dirty="0"/>
        </a:p>
      </dgm:t>
    </dgm:pt>
    <dgm:pt modelId="{4A91893D-4A62-42CB-AFCF-2E1D2F762511}" type="parTrans" cxnId="{F32932A0-7BB6-4338-9B78-0DB0FF673A96}">
      <dgm:prSet/>
      <dgm:spPr/>
      <dgm:t>
        <a:bodyPr/>
        <a:lstStyle/>
        <a:p>
          <a:endParaRPr lang="pt-BR"/>
        </a:p>
      </dgm:t>
    </dgm:pt>
    <dgm:pt modelId="{AC77618C-B84D-4A2E-88CE-BAFA2F1B87D2}" type="sibTrans" cxnId="{F32932A0-7BB6-4338-9B78-0DB0FF673A96}">
      <dgm:prSet/>
      <dgm:spPr/>
      <dgm:t>
        <a:bodyPr/>
        <a:lstStyle/>
        <a:p>
          <a:endParaRPr lang="pt-BR"/>
        </a:p>
      </dgm:t>
    </dgm:pt>
    <dgm:pt modelId="{998B5016-1191-4747-9F06-0BBA4837A426}">
      <dgm:prSet phldrT="[Texto]"/>
      <dgm:spPr/>
      <dgm:t>
        <a:bodyPr/>
        <a:lstStyle/>
        <a:p>
          <a:r>
            <a:rPr lang="pt-BR" dirty="0"/>
            <a:t>Seleção, de modo probabilístico, de domicílios dentro das </a:t>
          </a:r>
          <a:r>
            <a:rPr lang="pt-BR" dirty="0" err="1"/>
            <a:t>UPAs</a:t>
          </a:r>
          <a:r>
            <a:rPr lang="pt-BR" dirty="0"/>
            <a:t>. Em cada UPA são visitados 14 domicílios</a:t>
          </a:r>
        </a:p>
      </dgm:t>
    </dgm:pt>
    <dgm:pt modelId="{12DBA664-50C3-4CD0-9A05-4283F10AE179}" type="parTrans" cxnId="{C221CAD7-B976-47D0-97E0-2E6D8C7D0072}">
      <dgm:prSet/>
      <dgm:spPr/>
      <dgm:t>
        <a:bodyPr/>
        <a:lstStyle/>
        <a:p>
          <a:endParaRPr lang="pt-BR"/>
        </a:p>
      </dgm:t>
    </dgm:pt>
    <dgm:pt modelId="{53E88A79-1623-48DC-B0A8-4DFCA4DB8B08}" type="sibTrans" cxnId="{C221CAD7-B976-47D0-97E0-2E6D8C7D0072}">
      <dgm:prSet/>
      <dgm:spPr/>
      <dgm:t>
        <a:bodyPr/>
        <a:lstStyle/>
        <a:p>
          <a:endParaRPr lang="pt-BR"/>
        </a:p>
      </dgm:t>
    </dgm:pt>
    <dgm:pt modelId="{91DE06E9-A2DA-4A93-A49D-25F7479FAC66}" type="pres">
      <dgm:prSet presAssocID="{C753072F-A830-473B-A2A6-F39011DB63DF}" presName="outerComposite" presStyleCnt="0">
        <dgm:presLayoutVars>
          <dgm:chMax val="5"/>
          <dgm:dir/>
          <dgm:resizeHandles val="exact"/>
        </dgm:presLayoutVars>
      </dgm:prSet>
      <dgm:spPr/>
    </dgm:pt>
    <dgm:pt modelId="{03F6E175-AF98-4D2F-B257-069FE26AB780}" type="pres">
      <dgm:prSet presAssocID="{C753072F-A830-473B-A2A6-F39011DB63DF}" presName="dummyMaxCanvas" presStyleCnt="0">
        <dgm:presLayoutVars/>
      </dgm:prSet>
      <dgm:spPr/>
    </dgm:pt>
    <dgm:pt modelId="{79638580-BEC5-46D4-92E5-466FFCEB5E62}" type="pres">
      <dgm:prSet presAssocID="{C753072F-A830-473B-A2A6-F39011DB63DF}" presName="ThreeNodes_1" presStyleLbl="node1" presStyleIdx="0" presStyleCnt="3">
        <dgm:presLayoutVars>
          <dgm:bulletEnabled val="1"/>
        </dgm:presLayoutVars>
      </dgm:prSet>
      <dgm:spPr/>
    </dgm:pt>
    <dgm:pt modelId="{5E21D902-5DC1-4CB3-B2A0-F47882627B36}" type="pres">
      <dgm:prSet presAssocID="{C753072F-A830-473B-A2A6-F39011DB63DF}" presName="ThreeNodes_2" presStyleLbl="node1" presStyleIdx="1" presStyleCnt="3">
        <dgm:presLayoutVars>
          <dgm:bulletEnabled val="1"/>
        </dgm:presLayoutVars>
      </dgm:prSet>
      <dgm:spPr/>
    </dgm:pt>
    <dgm:pt modelId="{28029A82-C0E1-499C-87F9-DAB293EEA17B}" type="pres">
      <dgm:prSet presAssocID="{C753072F-A830-473B-A2A6-F39011DB63DF}" presName="ThreeNodes_3" presStyleLbl="node1" presStyleIdx="2" presStyleCnt="3">
        <dgm:presLayoutVars>
          <dgm:bulletEnabled val="1"/>
        </dgm:presLayoutVars>
      </dgm:prSet>
      <dgm:spPr/>
    </dgm:pt>
    <dgm:pt modelId="{E15EC542-FDE3-40B5-AC02-716D3B95FCFB}" type="pres">
      <dgm:prSet presAssocID="{C753072F-A830-473B-A2A6-F39011DB63DF}" presName="ThreeConn_1-2" presStyleLbl="fgAccFollowNode1" presStyleIdx="0" presStyleCnt="2">
        <dgm:presLayoutVars>
          <dgm:bulletEnabled val="1"/>
        </dgm:presLayoutVars>
      </dgm:prSet>
      <dgm:spPr/>
    </dgm:pt>
    <dgm:pt modelId="{0C70E63F-5693-41F3-9438-B3EC1ED17147}" type="pres">
      <dgm:prSet presAssocID="{C753072F-A830-473B-A2A6-F39011DB63DF}" presName="ThreeConn_2-3" presStyleLbl="fgAccFollowNode1" presStyleIdx="1" presStyleCnt="2">
        <dgm:presLayoutVars>
          <dgm:bulletEnabled val="1"/>
        </dgm:presLayoutVars>
      </dgm:prSet>
      <dgm:spPr/>
    </dgm:pt>
    <dgm:pt modelId="{933CB35E-67A6-4EFB-8503-182E9E118E75}" type="pres">
      <dgm:prSet presAssocID="{C753072F-A830-473B-A2A6-F39011DB63DF}" presName="ThreeNodes_1_text" presStyleLbl="node1" presStyleIdx="2" presStyleCnt="3">
        <dgm:presLayoutVars>
          <dgm:bulletEnabled val="1"/>
        </dgm:presLayoutVars>
      </dgm:prSet>
      <dgm:spPr/>
    </dgm:pt>
    <dgm:pt modelId="{79032C1F-2F81-44DA-9C76-D622E83A2ECA}" type="pres">
      <dgm:prSet presAssocID="{C753072F-A830-473B-A2A6-F39011DB63DF}" presName="ThreeNodes_2_text" presStyleLbl="node1" presStyleIdx="2" presStyleCnt="3">
        <dgm:presLayoutVars>
          <dgm:bulletEnabled val="1"/>
        </dgm:presLayoutVars>
      </dgm:prSet>
      <dgm:spPr/>
    </dgm:pt>
    <dgm:pt modelId="{34136D16-32C2-484E-8CE4-C9CB36F40165}" type="pres">
      <dgm:prSet presAssocID="{C753072F-A830-473B-A2A6-F39011DB63D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808A21B-5CDE-456E-9E9E-7007C56948D6}" type="presOf" srcId="{4956FDC0-355F-45DF-BA9C-256DCF324902}" destId="{5E21D902-5DC1-4CB3-B2A0-F47882627B36}" srcOrd="0" destOrd="0" presId="urn:microsoft.com/office/officeart/2005/8/layout/vProcess5"/>
    <dgm:cxn modelId="{59A4CC20-25A8-4A2B-9155-DDF5C101922D}" type="presOf" srcId="{9BCF66F1-FB13-4288-A01C-07D4C68C7027}" destId="{79638580-BEC5-46D4-92E5-466FFCEB5E62}" srcOrd="0" destOrd="0" presId="urn:microsoft.com/office/officeart/2005/8/layout/vProcess5"/>
    <dgm:cxn modelId="{AEC48426-BC26-4656-9186-B8AF4A130D6A}" srcId="{C753072F-A830-473B-A2A6-F39011DB63DF}" destId="{9BCF66F1-FB13-4288-A01C-07D4C68C7027}" srcOrd="0" destOrd="0" parTransId="{8145C9DC-A12F-462A-B2E8-4ACAE7E9DF90}" sibTransId="{FCB08744-C634-491C-82D5-3816A3CED7DD}"/>
    <dgm:cxn modelId="{8E44CE7E-DEE9-4090-92DC-A3B549E4D2C6}" type="presOf" srcId="{4956FDC0-355F-45DF-BA9C-256DCF324902}" destId="{79032C1F-2F81-44DA-9C76-D622E83A2ECA}" srcOrd="1" destOrd="0" presId="urn:microsoft.com/office/officeart/2005/8/layout/vProcess5"/>
    <dgm:cxn modelId="{7ACEF487-6538-47FE-918C-B8DC1A36475C}" type="presOf" srcId="{9BCF66F1-FB13-4288-A01C-07D4C68C7027}" destId="{933CB35E-67A6-4EFB-8503-182E9E118E75}" srcOrd="1" destOrd="0" presId="urn:microsoft.com/office/officeart/2005/8/layout/vProcess5"/>
    <dgm:cxn modelId="{6260C688-039C-4448-9055-F58A29476547}" type="presOf" srcId="{998B5016-1191-4747-9F06-0BBA4837A426}" destId="{28029A82-C0E1-499C-87F9-DAB293EEA17B}" srcOrd="0" destOrd="0" presId="urn:microsoft.com/office/officeart/2005/8/layout/vProcess5"/>
    <dgm:cxn modelId="{E3A6D69B-5060-4A6F-B65A-7285B069F523}" type="presOf" srcId="{FCB08744-C634-491C-82D5-3816A3CED7DD}" destId="{E15EC542-FDE3-40B5-AC02-716D3B95FCFB}" srcOrd="0" destOrd="0" presId="urn:microsoft.com/office/officeart/2005/8/layout/vProcess5"/>
    <dgm:cxn modelId="{F9911C9F-2E71-4A20-8AC8-BD252B21E953}" type="presOf" srcId="{998B5016-1191-4747-9F06-0BBA4837A426}" destId="{34136D16-32C2-484E-8CE4-C9CB36F40165}" srcOrd="1" destOrd="0" presId="urn:microsoft.com/office/officeart/2005/8/layout/vProcess5"/>
    <dgm:cxn modelId="{F32932A0-7BB6-4338-9B78-0DB0FF673A96}" srcId="{C753072F-A830-473B-A2A6-F39011DB63DF}" destId="{4956FDC0-355F-45DF-BA9C-256DCF324902}" srcOrd="1" destOrd="0" parTransId="{4A91893D-4A62-42CB-AFCF-2E1D2F762511}" sibTransId="{AC77618C-B84D-4A2E-88CE-BAFA2F1B87D2}"/>
    <dgm:cxn modelId="{B26575AC-D635-4B62-9503-BCF59EAED1B5}" type="presOf" srcId="{AC77618C-B84D-4A2E-88CE-BAFA2F1B87D2}" destId="{0C70E63F-5693-41F3-9438-B3EC1ED17147}" srcOrd="0" destOrd="0" presId="urn:microsoft.com/office/officeart/2005/8/layout/vProcess5"/>
    <dgm:cxn modelId="{C221CAD7-B976-47D0-97E0-2E6D8C7D0072}" srcId="{C753072F-A830-473B-A2A6-F39011DB63DF}" destId="{998B5016-1191-4747-9F06-0BBA4837A426}" srcOrd="2" destOrd="0" parTransId="{12DBA664-50C3-4CD0-9A05-4283F10AE179}" sibTransId="{53E88A79-1623-48DC-B0A8-4DFCA4DB8B08}"/>
    <dgm:cxn modelId="{965A91D8-89FB-4AFC-9AFF-15FA6EE8E750}" type="presOf" srcId="{C753072F-A830-473B-A2A6-F39011DB63DF}" destId="{91DE06E9-A2DA-4A93-A49D-25F7479FAC66}" srcOrd="0" destOrd="0" presId="urn:microsoft.com/office/officeart/2005/8/layout/vProcess5"/>
    <dgm:cxn modelId="{7CF94581-F2ED-4E77-861E-568589764431}" type="presParOf" srcId="{91DE06E9-A2DA-4A93-A49D-25F7479FAC66}" destId="{03F6E175-AF98-4D2F-B257-069FE26AB780}" srcOrd="0" destOrd="0" presId="urn:microsoft.com/office/officeart/2005/8/layout/vProcess5"/>
    <dgm:cxn modelId="{F87BE8E6-5BC7-4E2C-84F9-0C25AB536B1F}" type="presParOf" srcId="{91DE06E9-A2DA-4A93-A49D-25F7479FAC66}" destId="{79638580-BEC5-46D4-92E5-466FFCEB5E62}" srcOrd="1" destOrd="0" presId="urn:microsoft.com/office/officeart/2005/8/layout/vProcess5"/>
    <dgm:cxn modelId="{ADD439F3-588E-4DFE-AD42-7729D28102F6}" type="presParOf" srcId="{91DE06E9-A2DA-4A93-A49D-25F7479FAC66}" destId="{5E21D902-5DC1-4CB3-B2A0-F47882627B36}" srcOrd="2" destOrd="0" presId="urn:microsoft.com/office/officeart/2005/8/layout/vProcess5"/>
    <dgm:cxn modelId="{0D166485-74F8-4AE0-AF28-E1FDBC1CFAF2}" type="presParOf" srcId="{91DE06E9-A2DA-4A93-A49D-25F7479FAC66}" destId="{28029A82-C0E1-499C-87F9-DAB293EEA17B}" srcOrd="3" destOrd="0" presId="urn:microsoft.com/office/officeart/2005/8/layout/vProcess5"/>
    <dgm:cxn modelId="{A6139148-9680-4114-BA1A-64A36A3F6F0D}" type="presParOf" srcId="{91DE06E9-A2DA-4A93-A49D-25F7479FAC66}" destId="{E15EC542-FDE3-40B5-AC02-716D3B95FCFB}" srcOrd="4" destOrd="0" presId="urn:microsoft.com/office/officeart/2005/8/layout/vProcess5"/>
    <dgm:cxn modelId="{748943DD-F766-4C39-9A28-DA74309A333C}" type="presParOf" srcId="{91DE06E9-A2DA-4A93-A49D-25F7479FAC66}" destId="{0C70E63F-5693-41F3-9438-B3EC1ED17147}" srcOrd="5" destOrd="0" presId="urn:microsoft.com/office/officeart/2005/8/layout/vProcess5"/>
    <dgm:cxn modelId="{12C585DB-518B-4336-B2B3-79EA20E88D9C}" type="presParOf" srcId="{91DE06E9-A2DA-4A93-A49D-25F7479FAC66}" destId="{933CB35E-67A6-4EFB-8503-182E9E118E75}" srcOrd="6" destOrd="0" presId="urn:microsoft.com/office/officeart/2005/8/layout/vProcess5"/>
    <dgm:cxn modelId="{8D8970DA-D052-4DAE-9DEA-AE49EFBF0245}" type="presParOf" srcId="{91DE06E9-A2DA-4A93-A49D-25F7479FAC66}" destId="{79032C1F-2F81-44DA-9C76-D622E83A2ECA}" srcOrd="7" destOrd="0" presId="urn:microsoft.com/office/officeart/2005/8/layout/vProcess5"/>
    <dgm:cxn modelId="{6F48E66B-70CF-4EFE-BCE9-121BF2DEC776}" type="presParOf" srcId="{91DE06E9-A2DA-4A93-A49D-25F7479FAC66}" destId="{34136D16-32C2-484E-8CE4-C9CB36F4016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38580-BEC5-46D4-92E5-466FFCEB5E62}">
      <dsp:nvSpPr>
        <dsp:cNvPr id="0" name=""/>
        <dsp:cNvSpPr/>
      </dsp:nvSpPr>
      <dsp:spPr>
        <a:xfrm>
          <a:off x="0" y="0"/>
          <a:ext cx="6779762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Divisão territorial em estratos com base em regiões geográficas, </a:t>
          </a:r>
          <a:r>
            <a:rPr lang="pt-BR" sz="2400" kern="1200" dirty="0" err="1"/>
            <a:t>UFs</a:t>
          </a:r>
          <a:r>
            <a:rPr lang="pt-BR" sz="2400" kern="1200" dirty="0"/>
            <a:t> e sub-regiões dentro das </a:t>
          </a:r>
          <a:r>
            <a:rPr lang="pt-BR" sz="2400" kern="1200" dirty="0" err="1"/>
            <a:t>UFs</a:t>
          </a:r>
          <a:r>
            <a:rPr lang="pt-BR" sz="2400" kern="1200" dirty="0"/>
            <a:t> (ex.: área rural e urbana)</a:t>
          </a:r>
        </a:p>
      </dsp:txBody>
      <dsp:txXfrm>
        <a:off x="38234" y="38234"/>
        <a:ext cx="5371132" cy="1228933"/>
      </dsp:txXfrm>
    </dsp:sp>
    <dsp:sp modelId="{5E21D902-5DC1-4CB3-B2A0-F47882627B36}">
      <dsp:nvSpPr>
        <dsp:cNvPr id="0" name=""/>
        <dsp:cNvSpPr/>
      </dsp:nvSpPr>
      <dsp:spPr>
        <a:xfrm>
          <a:off x="598214" y="1522968"/>
          <a:ext cx="6779762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Seleção, de modo probabilístico, de Unidades Primárias de Amostragem (</a:t>
          </a:r>
          <a:r>
            <a:rPr lang="pt-BR" sz="2400" kern="1200" dirty="0" err="1"/>
            <a:t>UPAs</a:t>
          </a:r>
          <a:r>
            <a:rPr lang="pt-BR" sz="2400" kern="1200" dirty="0"/>
            <a:t>). São visitadas 15.096 </a:t>
          </a:r>
          <a:r>
            <a:rPr lang="pt-BR" sz="2400" kern="1200" dirty="0" err="1"/>
            <a:t>UPAs</a:t>
          </a:r>
          <a:endParaRPr lang="pt-BR" sz="2400" kern="1200" dirty="0"/>
        </a:p>
      </dsp:txBody>
      <dsp:txXfrm>
        <a:off x="636448" y="1561202"/>
        <a:ext cx="5256569" cy="1228933"/>
      </dsp:txXfrm>
    </dsp:sp>
    <dsp:sp modelId="{28029A82-C0E1-499C-87F9-DAB293EEA17B}">
      <dsp:nvSpPr>
        <dsp:cNvPr id="0" name=""/>
        <dsp:cNvSpPr/>
      </dsp:nvSpPr>
      <dsp:spPr>
        <a:xfrm>
          <a:off x="1196428" y="3045936"/>
          <a:ext cx="6779762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Seleção, de modo probabilístico, de domicílios dentro das </a:t>
          </a:r>
          <a:r>
            <a:rPr lang="pt-BR" sz="2400" kern="1200" dirty="0" err="1"/>
            <a:t>UPAs</a:t>
          </a:r>
          <a:r>
            <a:rPr lang="pt-BR" sz="2400" kern="1200" dirty="0"/>
            <a:t>. Em cada UPA são visitados 14 domicílios</a:t>
          </a:r>
        </a:p>
      </dsp:txBody>
      <dsp:txXfrm>
        <a:off x="1234662" y="3084170"/>
        <a:ext cx="5256569" cy="1228933"/>
      </dsp:txXfrm>
    </dsp:sp>
    <dsp:sp modelId="{E15EC542-FDE3-40B5-AC02-716D3B95FCFB}">
      <dsp:nvSpPr>
        <dsp:cNvPr id="0" name=""/>
        <dsp:cNvSpPr/>
      </dsp:nvSpPr>
      <dsp:spPr>
        <a:xfrm>
          <a:off x="5931251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6122166" y="989929"/>
        <a:ext cx="466680" cy="638504"/>
      </dsp:txXfrm>
    </dsp:sp>
    <dsp:sp modelId="{0C70E63F-5693-41F3-9438-B3EC1ED17147}">
      <dsp:nvSpPr>
        <dsp:cNvPr id="0" name=""/>
        <dsp:cNvSpPr/>
      </dsp:nvSpPr>
      <dsp:spPr>
        <a:xfrm>
          <a:off x="6529465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6720380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0675-0279-4838-A8A0-89B8E66AF754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954F-2A94-4866-B4CB-8D21FA1653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37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65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64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44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31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977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98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B4954F-2A94-4866-B4CB-8D21FA16531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86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0ADD3A1-0C8A-48EA-87C4-FF576778E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D3218-C42B-406A-B77D-DD55CB1BAF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5141" y="2521131"/>
            <a:ext cx="6109063" cy="2756262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1748CB-D93C-4F1D-9B18-ED7EB5ACC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5142" y="5434148"/>
            <a:ext cx="6109063" cy="6857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DIA/MÊS/ANO</a:t>
            </a:r>
          </a:p>
        </p:txBody>
      </p:sp>
    </p:spTree>
    <p:extLst>
      <p:ext uri="{BB962C8B-B14F-4D97-AF65-F5344CB8AC3E}">
        <p14:creationId xmlns:p14="http://schemas.microsoft.com/office/powerpoint/2010/main" val="383546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B3AAC3A-41BA-4778-ABD1-9FC739B1E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59EE57-1BD2-4F19-966C-78F1A23C9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B11207-2596-47DD-9CCE-D462EDC10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344F5B7A-F605-4672-85EF-B0359CAB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73031"/>
            <a:ext cx="7104017" cy="365125"/>
          </a:xfrm>
        </p:spPr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C4BD6633-CBD9-4207-BE6D-A3763969D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942217" y="6369206"/>
            <a:ext cx="3411584" cy="365125"/>
          </a:xfrm>
        </p:spPr>
        <p:txBody>
          <a:bodyPr/>
          <a:lstStyle/>
          <a:p>
            <a:r>
              <a:rPr lang="pt-BR" dirty="0"/>
              <a:t>LAPEI-UFG </a:t>
            </a:r>
            <a:r>
              <a:rPr lang="pt-BR" dirty="0">
                <a:latin typeface="arial" panose="020B0604020202020204" pitchFamily="34" charset="0"/>
              </a:rPr>
              <a:t>• </a:t>
            </a:r>
            <a:r>
              <a:rPr lang="pt-BR" dirty="0"/>
              <a:t>DIA/MÊS/ANO</a:t>
            </a:r>
          </a:p>
        </p:txBody>
      </p:sp>
    </p:spTree>
    <p:extLst>
      <p:ext uri="{BB962C8B-B14F-4D97-AF65-F5344CB8AC3E}">
        <p14:creationId xmlns:p14="http://schemas.microsoft.com/office/powerpoint/2010/main" val="332421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B93E612-0A03-47CE-AFE1-A9ECCA5CD5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8AF751-FAF6-4C22-89D3-73898C21D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5B7065-103F-4E19-BD5A-940321C76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6E509D6-CE74-4099-BF21-F03D90158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D83BD5-C36A-4200-BEDF-7D2A498016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LAPEI-UFG </a:t>
            </a:r>
            <a:r>
              <a:rPr lang="pt-BR">
                <a:latin typeface="arial" panose="020B0604020202020204" pitchFamily="34" charset="0"/>
              </a:rPr>
              <a:t>• </a:t>
            </a:r>
            <a:r>
              <a:rPr lang="pt-BR"/>
              <a:t>DIA/MÊS/ANO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436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279D5D1-BF4F-4B1A-8248-97198F2DC7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9DEFDF9-237E-49FD-963B-79BBB3E5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9AFC7-A397-4700-88C5-C51723E79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7DCCD8-0D30-4F1F-8D9E-784D38B0B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075B14-1B60-4EBF-928F-19D31DB5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E87BBF-42AC-4FB3-A9CA-A000A7163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LAPEI-UFG </a:t>
            </a:r>
            <a:r>
              <a:rPr lang="pt-BR">
                <a:latin typeface="arial" panose="020B0604020202020204" pitchFamily="34" charset="0"/>
              </a:rPr>
              <a:t>• </a:t>
            </a:r>
            <a:r>
              <a:rPr lang="pt-BR"/>
              <a:t>DIA/MÊS/ANO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309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830B148-DA98-4513-AFB5-FC26C19DD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071ED5-113C-481C-928D-0183961C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B64483-077E-4E0C-8084-501FC303D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955E85-FD09-4ED2-A6EC-159ED3E6D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0DC40F5-567E-4932-9C1F-DDF59DF80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52606A-9628-4C31-BB78-2592B841F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5B3AF1-9190-43AB-B25D-883253CB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05C7189-6769-44BA-A871-75D5457C7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LAPEI-UFG </a:t>
            </a:r>
            <a:r>
              <a:rPr lang="pt-BR">
                <a:latin typeface="arial" panose="020B0604020202020204" pitchFamily="34" charset="0"/>
              </a:rPr>
              <a:t>• </a:t>
            </a:r>
            <a:r>
              <a:rPr lang="pt-BR"/>
              <a:t>DIA/MÊS/ANO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598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98293EE-F48B-4285-BE95-B70EC42EC2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EA6B17-562A-4581-BF78-DC019324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06441A-7A33-4C0B-9E95-DC8B3265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33335"/>
                </a:solidFill>
              </a:defRPr>
            </a:lvl1pPr>
          </a:lstStyle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580D418-9210-415B-8C37-C1B584FF88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333335"/>
                </a:solidFill>
              </a:defRPr>
            </a:lvl1pPr>
          </a:lstStyle>
          <a:p>
            <a:r>
              <a:rPr lang="pt-BR" dirty="0"/>
              <a:t>LAPEI-UFG </a:t>
            </a:r>
            <a:r>
              <a:rPr lang="pt-BR" dirty="0">
                <a:latin typeface="arial" panose="020B0604020202020204" pitchFamily="34" charset="0"/>
              </a:rPr>
              <a:t>• </a:t>
            </a:r>
            <a:r>
              <a:rPr lang="pt-BR" dirty="0"/>
              <a:t>DIA/MÊS/ANO</a:t>
            </a:r>
          </a:p>
        </p:txBody>
      </p:sp>
    </p:spTree>
    <p:extLst>
      <p:ext uri="{BB962C8B-B14F-4D97-AF65-F5344CB8AC3E}">
        <p14:creationId xmlns:p14="http://schemas.microsoft.com/office/powerpoint/2010/main" val="122480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BDA8254-28BB-4115-9439-53405C1315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57A3BD-4837-4F7C-AD72-3D4A7A27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33335"/>
                </a:solidFill>
              </a:defRPr>
            </a:lvl1pPr>
          </a:lstStyle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2896BB7-22BD-448A-A977-5B5796D24C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333335"/>
                </a:solidFill>
              </a:defRPr>
            </a:lvl1pPr>
          </a:lstStyle>
          <a:p>
            <a:r>
              <a:rPr lang="pt-BR" dirty="0"/>
              <a:t>LAPEI-UFG </a:t>
            </a:r>
            <a:r>
              <a:rPr lang="pt-BR" dirty="0">
                <a:latin typeface="arial" panose="020B0604020202020204" pitchFamily="34" charset="0"/>
              </a:rPr>
              <a:t>• </a:t>
            </a:r>
            <a:r>
              <a:rPr lang="pt-BR" dirty="0"/>
              <a:t>DIA/MÊS/ANO</a:t>
            </a:r>
          </a:p>
        </p:txBody>
      </p:sp>
    </p:spTree>
    <p:extLst>
      <p:ext uri="{BB962C8B-B14F-4D97-AF65-F5344CB8AC3E}">
        <p14:creationId xmlns:p14="http://schemas.microsoft.com/office/powerpoint/2010/main" val="11310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838BB12-6F71-4BAB-8DBF-81C2D09E2E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1FC7B1-4BC8-4484-A586-F2415814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9C7676-9334-4BCB-946A-EE35817BB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>
              <a:defRPr sz="2800">
                <a:solidFill>
                  <a:srgbClr val="333335"/>
                </a:solidFill>
                <a:latin typeface="AvenirNext LT Pro Regular" panose="020B0504020202020204" pitchFamily="34" charset="0"/>
              </a:defRPr>
            </a:lvl2pPr>
            <a:lvl3pPr>
              <a:defRPr sz="2400">
                <a:solidFill>
                  <a:srgbClr val="333335"/>
                </a:solidFill>
                <a:latin typeface="AvenirNext LT Pro Regular" panose="020B0504020202020204" pitchFamily="34" charset="0"/>
              </a:defRPr>
            </a:lvl3pPr>
            <a:lvl4pPr>
              <a:defRPr sz="2000">
                <a:solidFill>
                  <a:srgbClr val="333335"/>
                </a:solidFill>
                <a:latin typeface="AvenirNext LT Pro Regular" panose="020B0504020202020204" pitchFamily="34" charset="0"/>
              </a:defRPr>
            </a:lvl4pPr>
            <a:lvl5pPr>
              <a:defRPr sz="2000">
                <a:solidFill>
                  <a:srgbClr val="333335"/>
                </a:solidFill>
                <a:latin typeface="AvenirNext LT Pro Regular" panose="020B05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AC3940-064B-4995-ABB2-2EF2752A6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01B405-74DF-4598-9264-60746B9A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60911-16CA-4963-9ECA-D06863BE7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LAPEI-UFG </a:t>
            </a:r>
            <a:r>
              <a:rPr lang="pt-BR">
                <a:latin typeface="arial" panose="020B0604020202020204" pitchFamily="34" charset="0"/>
              </a:rPr>
              <a:t>• </a:t>
            </a:r>
            <a:r>
              <a:rPr lang="pt-BR"/>
              <a:t>DIA/MÊS/ANO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197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B24EF68-D53B-40F7-903E-B9B6220D33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"/>
            <a:ext cx="12192000" cy="68566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FB0920-72E1-44DE-974F-BB2AF902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333335"/>
                </a:solidFill>
                <a:latin typeface="AvenirNext LT Pro Bold" panose="020B08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002379-0873-4874-8BFE-F693C3B4D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AB507E-D4D8-42B2-B34D-A26E7C4DF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33335"/>
                </a:solidFill>
                <a:latin typeface="AvenirNext LT Pro Regular" panose="020B05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562F09-6053-435A-A503-CE72ED93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F43C27-AB77-44D3-A305-BCEC4A224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pt-BR"/>
              <a:t>LAPEI-UFG </a:t>
            </a:r>
            <a:r>
              <a:rPr lang="pt-BR">
                <a:latin typeface="arial" panose="020B0604020202020204" pitchFamily="34" charset="0"/>
              </a:rPr>
              <a:t>• </a:t>
            </a:r>
            <a:r>
              <a:rPr lang="pt-BR"/>
              <a:t>DIA/MÊS/ANO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880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3D1CF9B1-ADC7-450D-B290-138CAFE4F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56350"/>
            <a:ext cx="710401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venirNext LT Pro Regular" panose="020B0504020202020204" pitchFamily="34" charset="0"/>
              </a:defRPr>
            </a:lvl1pPr>
          </a:lstStyle>
          <a:p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7B90B056-2448-457C-BE03-F3918B70A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2216" y="6356350"/>
            <a:ext cx="3411584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venirNext LT Pro Regular" panose="020B0504020202020204" pitchFamily="34" charset="0"/>
              </a:defRPr>
            </a:lvl1pPr>
          </a:lstStyle>
          <a:p>
            <a:r>
              <a:rPr lang="pt-BR" dirty="0"/>
              <a:t>LAPEI-UFG </a:t>
            </a:r>
            <a:r>
              <a:rPr lang="pt-BR" dirty="0">
                <a:latin typeface="arial" panose="020B0604020202020204" pitchFamily="34" charset="0"/>
              </a:rPr>
              <a:t>• </a:t>
            </a:r>
            <a:r>
              <a:rPr lang="pt-BR" dirty="0"/>
              <a:t>DIA/MÊS/ANO</a:t>
            </a:r>
          </a:p>
        </p:txBody>
      </p:sp>
    </p:spTree>
    <p:extLst>
      <p:ext uri="{BB962C8B-B14F-4D97-AF65-F5344CB8AC3E}">
        <p14:creationId xmlns:p14="http://schemas.microsoft.com/office/powerpoint/2010/main" val="335984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s.gov/cps/data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programs-surveys/acs/microdata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ge.gov.br/estatisticas/sociais/trabalho/9171-pesquisa-nacional-por-amostra-de-domicilios-continua-mensal.html?=&amp;t=microdado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facebook.com/lapeiufg" TargetMode="Externa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hyperlink" Target="lapei.face.ufg.b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hyperlink" Target="bit.ly/LAPEInoYouTube" TargetMode="External"/><Relationship Id="rId10" Type="http://schemas.openxmlformats.org/officeDocument/2006/relationships/image" Target="../media/image23.png"/><Relationship Id="rId4" Type="http://schemas.openxmlformats.org/officeDocument/2006/relationships/hyperlink" Target="instagram.com/lapeiufg" TargetMode="Externa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anion.soep.d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seqhandbook/vignettes/Tutoria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youtube.com/watch?v=R1Rk4mLTPm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D1E9F-A443-41F3-81EB-20C85EAE2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TCP </a:t>
            </a:r>
            <a:br>
              <a:rPr lang="pt-BR" b="1" dirty="0"/>
            </a:br>
            <a:r>
              <a:rPr lang="pt-BR" b="1" dirty="0"/>
              <a:t>Bases e Métodos</a:t>
            </a:r>
          </a:p>
        </p:txBody>
      </p:sp>
    </p:spTree>
    <p:extLst>
      <p:ext uri="{BB962C8B-B14F-4D97-AF65-F5344CB8AC3E}">
        <p14:creationId xmlns:p14="http://schemas.microsoft.com/office/powerpoint/2010/main" val="20058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D2A9D1-EB31-4CAA-AB7D-B8A83387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59" y="642852"/>
            <a:ext cx="4035760" cy="518147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0BD1EB-CA63-4462-8254-1711F6B25C68}"/>
              </a:ext>
            </a:extLst>
          </p:cNvPr>
          <p:cNvSpPr txBox="1"/>
          <p:nvPr/>
        </p:nvSpPr>
        <p:spPr>
          <a:xfrm>
            <a:off x="941732" y="2756537"/>
            <a:ext cx="49024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venir Bold"/>
              </a:rPr>
              <a:t>Current Population Survey (CPS)</a:t>
            </a:r>
          </a:p>
        </p:txBody>
      </p:sp>
    </p:spTree>
    <p:extLst>
      <p:ext uri="{BB962C8B-B14F-4D97-AF65-F5344CB8AC3E}">
        <p14:creationId xmlns:p14="http://schemas.microsoft.com/office/powerpoint/2010/main" val="357551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C46E47C6-C7FE-6223-BF9D-269F9EB33668}"/>
              </a:ext>
            </a:extLst>
          </p:cNvPr>
          <p:cNvSpPr txBox="1"/>
          <p:nvPr/>
        </p:nvSpPr>
        <p:spPr>
          <a:xfrm>
            <a:off x="867485" y="781644"/>
            <a:ext cx="10900445" cy="501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Avenir Bold"/>
              </a:rPr>
              <a:t>Sobre</a:t>
            </a:r>
            <a:r>
              <a:rPr lang="en-US" sz="2800" b="1" dirty="0">
                <a:solidFill>
                  <a:srgbClr val="000000"/>
                </a:solidFill>
                <a:latin typeface="Avenir Bold"/>
              </a:rPr>
              <a:t> a base </a:t>
            </a:r>
          </a:p>
          <a:p>
            <a:pPr marL="690872" lvl="1" indent="-345436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venir"/>
            </a:endParaRP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Frequência: Periodicidade mensal, conduzida desde 1940 (mas desde 2003 no formato atual).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Disponibilidade: Base pública, com dados disponíveis </a:t>
            </a:r>
            <a:r>
              <a:rPr lang="pt-BR" sz="2000" dirty="0">
                <a:solidFill>
                  <a:srgbClr val="000000"/>
                </a:solidFill>
                <a:latin typeface="Avenir"/>
                <a:hlinkClick r:id="rId2"/>
              </a:rPr>
              <a:t>aqui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;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Variáveis: maior foco é sobre mercado de trabalho, mas edições com temas suplementares são lançadas de tempos em tempos;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Guarda muitas semelhanças com a </a:t>
            </a:r>
            <a:r>
              <a:rPr lang="pt-BR" sz="2000" dirty="0" err="1">
                <a:solidFill>
                  <a:srgbClr val="000000"/>
                </a:solidFill>
                <a:latin typeface="Avenir"/>
              </a:rPr>
              <a:t>PNADc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, como o processo de amostragem: 60 mil domicílios amostrados nos 50 estados e distrito de Columbia, seguindo uma lógica de 4-8-4 (entrevistas por quatro meses consecutivos, oito meses sem entrevistas, mais quatro meses de entrevistas consecutivas);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Entrevistas são realizadas com uma pessoa de referência e esta provê informações sobre os demais moradores;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Variáveis: Características do domicílio e demografia dos moradores, questões sobre mercado de trabalho, tópicos suplementares.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Mais informações em: </a:t>
            </a:r>
            <a:r>
              <a:rPr lang="en-US" sz="2000" dirty="0">
                <a:solidFill>
                  <a:srgbClr val="000000"/>
                </a:solidFill>
                <a:latin typeface="Avenir"/>
              </a:rPr>
              <a:t>https://www2.census.gov/programs-surveys/cps/methodology/CPS-Tech-Paper-77.pdf</a:t>
            </a:r>
          </a:p>
        </p:txBody>
      </p:sp>
    </p:spTree>
    <p:extLst>
      <p:ext uri="{BB962C8B-B14F-4D97-AF65-F5344CB8AC3E}">
        <p14:creationId xmlns:p14="http://schemas.microsoft.com/office/powerpoint/2010/main" val="331986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6" y="780222"/>
            <a:ext cx="6813053" cy="784210"/>
          </a:xfrm>
        </p:spPr>
        <p:txBody>
          <a:bodyPr/>
          <a:lstStyle/>
          <a:p>
            <a:pPr algn="ctr"/>
            <a:r>
              <a:rPr lang="pt-BR" sz="2400" b="1" dirty="0"/>
              <a:t>Quem se torna “freelancer”? Os determinantes de TCP para artistas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4721086" y="1769165"/>
            <a:ext cx="68130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Prever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transição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Times"/>
              </a:rPr>
              <a:t> do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trabalho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assalariado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Times"/>
              </a:rPr>
              <a:t> para o TCP (freelancing)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nas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dvTimes"/>
              </a:rPr>
              <a:t>artes</a:t>
            </a:r>
            <a:endParaRPr lang="en-US" sz="1800" b="0" i="0" dirty="0">
              <a:solidFill>
                <a:srgbClr val="000000"/>
              </a:solidFill>
              <a:effectLst/>
              <a:latin typeface="AdvTimes"/>
            </a:endParaRP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Amostra: aproximadamente 247 mil TCP artistas. O estudo explora o aspecto longitudinal da CPS ao linkar observações no nível individual a cada 2 anos (março a março). Para linkar os dados individuais utiliza-se um identificador único criado pela IPUMS-CPS.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 </a:t>
            </a:r>
            <a:r>
              <a:rPr lang="pt-BR" sz="1400" dirty="0"/>
              <a:t>t - 1</a:t>
            </a:r>
            <a:r>
              <a:rPr lang="pt-BR" dirty="0"/>
              <a:t> - &gt; VD </a:t>
            </a:r>
            <a:r>
              <a:rPr lang="pt-BR" sz="1400" dirty="0"/>
              <a:t>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Variável dependente – transição de assalariado para TCP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VD = 1 se o trabalhador partiu de assalariado para TCP entre t-1 e t</a:t>
            </a:r>
          </a:p>
          <a:p>
            <a:r>
              <a:rPr lang="pt-BR" dirty="0"/>
              <a:t>            = 0  se o trabalhador permaneceu como assalariado em t-1 e t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66CBB3-D4FF-44C2-A101-100B3618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0" y="788019"/>
            <a:ext cx="3671041" cy="52819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7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6" y="780222"/>
            <a:ext cx="6813053" cy="784210"/>
          </a:xfrm>
        </p:spPr>
        <p:txBody>
          <a:bodyPr/>
          <a:lstStyle/>
          <a:p>
            <a:pPr algn="ctr"/>
            <a:r>
              <a:rPr lang="pt-BR" sz="2400" b="1" dirty="0"/>
              <a:t>Quem se torna “freelancer”? Os determinantes de TCP para artistas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4721086" y="1769165"/>
            <a:ext cx="68130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Prever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transição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dvTimes"/>
              </a:rPr>
              <a:t> do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trabalho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assalariado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dvTimes"/>
              </a:rPr>
              <a:t> para o TCP (freelancing)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nas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dvTimes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dvTimes"/>
              </a:rPr>
              <a:t>artes</a:t>
            </a:r>
            <a:endParaRPr lang="en-US" sz="1400" b="0" i="0" dirty="0">
              <a:solidFill>
                <a:srgbClr val="000000"/>
              </a:solidFill>
              <a:effectLst/>
              <a:latin typeface="AdvTimes"/>
            </a:endParaRPr>
          </a:p>
          <a:p>
            <a:endParaRPr lang="pt-BR" sz="1400" dirty="0"/>
          </a:p>
          <a:p>
            <a:r>
              <a:rPr lang="pt-BR" sz="1400" b="1" dirty="0"/>
              <a:t>Variáveis independentes em t-1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Idade, Idade ao quadrado;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Gênero;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Estado civil;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Escolaridade;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Tamanho da família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Possui filhos, número de filhos;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Localidade (rural, urbano);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Log de ganhos semanais;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Total de horas trabalhadas por semana no trabalho principal;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Participação em sindicatos;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Status de trabalho em tempo parcial;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Múltiplas ocupações;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Proporção de artistas na força de trabalho;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Desemprego local;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Ano de recesso econômico.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5BFF7A-81FA-4EE7-B0BB-93935DCE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1" y="1228397"/>
            <a:ext cx="3854542" cy="440120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427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3A47A6D-C54A-4C2D-863C-4AC21220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1" b="12890"/>
          <a:stretch/>
        </p:blipFill>
        <p:spPr>
          <a:xfrm>
            <a:off x="3071191" y="1561759"/>
            <a:ext cx="5915653" cy="32009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A26D75-911E-4546-A70F-1E8C6A5CB0F9}"/>
              </a:ext>
            </a:extLst>
          </p:cNvPr>
          <p:cNvSpPr txBox="1"/>
          <p:nvPr/>
        </p:nvSpPr>
        <p:spPr>
          <a:xfrm>
            <a:off x="1073426" y="4832524"/>
            <a:ext cx="10177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Técnica de análise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Modelos </a:t>
            </a:r>
            <a:r>
              <a:rPr lang="pt-BR" dirty="0" err="1"/>
              <a:t>logit</a:t>
            </a:r>
            <a:r>
              <a:rPr lang="pt-BR" dirty="0"/>
              <a:t> em painel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“Todos os modelos empregam erros padrões robustos com pesos amostrais da CPS”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3EBBD24-3395-4CCE-90DA-584F258B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26" y="780222"/>
            <a:ext cx="10460713" cy="784210"/>
          </a:xfrm>
        </p:spPr>
        <p:txBody>
          <a:bodyPr/>
          <a:lstStyle/>
          <a:p>
            <a:pPr algn="ctr"/>
            <a:r>
              <a:rPr lang="pt-BR" sz="2400" b="1" dirty="0"/>
              <a:t>Quem se torna “freelancer”? Os determinantes de TCP para artistas</a:t>
            </a:r>
          </a:p>
        </p:txBody>
      </p:sp>
    </p:spTree>
    <p:extLst>
      <p:ext uri="{BB962C8B-B14F-4D97-AF65-F5344CB8AC3E}">
        <p14:creationId xmlns:p14="http://schemas.microsoft.com/office/powerpoint/2010/main" val="316105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591758-D189-4C40-96B8-7F7A2F251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40" y="473752"/>
            <a:ext cx="3991797" cy="51716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43937F-7BDA-4E97-9EB3-8340432B812E}"/>
              </a:ext>
            </a:extLst>
          </p:cNvPr>
          <p:cNvSpPr txBox="1"/>
          <p:nvPr/>
        </p:nvSpPr>
        <p:spPr>
          <a:xfrm>
            <a:off x="941732" y="2756537"/>
            <a:ext cx="55882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Avenir Bold"/>
              </a:rPr>
              <a:t>American Community Survey (ACS)</a:t>
            </a:r>
          </a:p>
        </p:txBody>
      </p:sp>
    </p:spTree>
    <p:extLst>
      <p:ext uri="{BB962C8B-B14F-4D97-AF65-F5344CB8AC3E}">
        <p14:creationId xmlns:p14="http://schemas.microsoft.com/office/powerpoint/2010/main" val="40373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C46E47C6-C7FE-6223-BF9D-269F9EB33668}"/>
              </a:ext>
            </a:extLst>
          </p:cNvPr>
          <p:cNvSpPr txBox="1"/>
          <p:nvPr/>
        </p:nvSpPr>
        <p:spPr>
          <a:xfrm>
            <a:off x="867485" y="781644"/>
            <a:ext cx="10900445" cy="440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Avenir Bold"/>
              </a:rPr>
              <a:t>Sobre</a:t>
            </a:r>
            <a:r>
              <a:rPr lang="en-US" sz="2800" b="1" dirty="0">
                <a:solidFill>
                  <a:srgbClr val="000000"/>
                </a:solidFill>
                <a:latin typeface="Avenir Bold"/>
              </a:rPr>
              <a:t> a base </a:t>
            </a:r>
          </a:p>
          <a:p>
            <a:pPr marL="690872" lvl="1" indent="-345436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venir"/>
            </a:endParaRP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Frequência: Periodicidade anual, uma edição ampliada é feita de 5 em 5 anos, conduzida desde 1996 (mas desde 2007 no formato atual).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Disponibilidade: Base pública, com dados disponíveis </a:t>
            </a:r>
            <a:r>
              <a:rPr lang="pt-BR" sz="2000" dirty="0">
                <a:solidFill>
                  <a:srgbClr val="000000"/>
                </a:solidFill>
                <a:latin typeface="Avenir"/>
                <a:hlinkClick r:id="rId2"/>
              </a:rPr>
              <a:t>aqui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;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É uma base decorrente de amostragem. A amostra contém certa de 3.5 milhões de domicílios realizada anualmente, que visa ter dados mais atualizados em relação ao censo americano, que é uma coleta por decênio;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Entrevistas são realizadas com uma pessoa de referência e esta provê informações sobre os demais moradores;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Variáveis: Características do domicílio e demografia dos moradores (cor/raça, origem), escolaridade, saúde (deficiência, limitação, plano de saúde), trabalho, .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Mais informações em: </a:t>
            </a:r>
            <a:r>
              <a:rPr lang="en-US" sz="2000" dirty="0">
                <a:solidFill>
                  <a:srgbClr val="000000"/>
                </a:solidFill>
                <a:latin typeface="Avenir"/>
              </a:rPr>
              <a:t>https://www.census.gov/content/dam/Census/programs-surveys/acs/about/ACS_Information_Guide.pdf</a:t>
            </a:r>
          </a:p>
        </p:txBody>
      </p:sp>
    </p:spTree>
    <p:extLst>
      <p:ext uri="{BB962C8B-B14F-4D97-AF65-F5344CB8AC3E}">
        <p14:creationId xmlns:p14="http://schemas.microsoft.com/office/powerpoint/2010/main" val="350647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D6C2451-3D3E-47BF-9434-F033F34C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08" y="1690476"/>
            <a:ext cx="9498267" cy="39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0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DF186A5-75B4-45FF-9313-3B11B176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6968"/>
            <a:ext cx="4082397" cy="55799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7AF9810-8933-438B-B351-320E6BDA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705" y="596968"/>
            <a:ext cx="6047739" cy="784210"/>
          </a:xfrm>
        </p:spPr>
        <p:txBody>
          <a:bodyPr/>
          <a:lstStyle/>
          <a:p>
            <a:pPr algn="ctr"/>
            <a:r>
              <a:rPr lang="pt-BR" sz="2400" b="1" dirty="0"/>
              <a:t>Fatores </a:t>
            </a:r>
            <a:r>
              <a:rPr lang="pt-BR" sz="2400" b="1" dirty="0" err="1"/>
              <a:t>push</a:t>
            </a:r>
            <a:r>
              <a:rPr lang="pt-BR" sz="2400" b="1" dirty="0"/>
              <a:t> e </a:t>
            </a:r>
            <a:r>
              <a:rPr lang="pt-BR" sz="2400" b="1" dirty="0" err="1"/>
              <a:t>pull</a:t>
            </a:r>
            <a:r>
              <a:rPr lang="pt-BR" sz="2400" b="1" dirty="0"/>
              <a:t> do TCP hispânico nos EUA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9B2086-0CDA-424C-8DF4-9EE239BAB924}"/>
              </a:ext>
            </a:extLst>
          </p:cNvPr>
          <p:cNvSpPr txBox="1"/>
          <p:nvPr/>
        </p:nvSpPr>
        <p:spPr>
          <a:xfrm>
            <a:off x="5635487" y="1560315"/>
            <a:ext cx="58887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AdvTimes"/>
              </a:rPr>
              <a:t>Investigar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os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principais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fatores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que “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empurram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” e “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puxam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”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hispânicos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nos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EUA a </a:t>
            </a:r>
            <a:r>
              <a:rPr lang="en-US" sz="1400" dirty="0" err="1">
                <a:solidFill>
                  <a:srgbClr val="000000"/>
                </a:solidFill>
                <a:latin typeface="AdvTimes"/>
              </a:rPr>
              <a:t>entrarem</a:t>
            </a:r>
            <a:r>
              <a:rPr lang="en-US" sz="1400" dirty="0">
                <a:solidFill>
                  <a:srgbClr val="000000"/>
                </a:solidFill>
                <a:latin typeface="AdvTimes"/>
              </a:rPr>
              <a:t> no TCP</a:t>
            </a:r>
            <a:endParaRPr lang="en-US" sz="1400" b="0" i="0" dirty="0">
              <a:solidFill>
                <a:srgbClr val="000000"/>
              </a:solidFill>
              <a:effectLst/>
              <a:latin typeface="AdvTimes"/>
            </a:endParaRPr>
          </a:p>
          <a:p>
            <a:endParaRPr lang="pt-BR" sz="1400" dirty="0"/>
          </a:p>
          <a:p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Amostra: aproximadamente 162 mil hispânicos entre 18 e 64 anos em 2015. Utiliza-se a maior desagregação geográfica usando o </a:t>
            </a:r>
            <a:r>
              <a:rPr lang="pt-BR" sz="1400" dirty="0" err="1"/>
              <a:t>Public</a:t>
            </a:r>
            <a:r>
              <a:rPr lang="pt-BR" sz="1400" dirty="0"/>
              <a:t> Use </a:t>
            </a:r>
            <a:r>
              <a:rPr lang="pt-BR" sz="1400" dirty="0" err="1"/>
              <a:t>Microdata</a:t>
            </a:r>
            <a:r>
              <a:rPr lang="pt-BR" sz="1400" dirty="0"/>
              <a:t> Area (PUMA).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Técnica de análise: Modelo </a:t>
            </a:r>
            <a:r>
              <a:rPr lang="pt-BR" sz="1400" dirty="0" err="1"/>
              <a:t>Probit</a:t>
            </a:r>
            <a:r>
              <a:rPr lang="pt-BR" sz="1400" dirty="0"/>
              <a:t> Estrutural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r>
              <a:rPr lang="pt-BR" sz="1400" b="1" dirty="0"/>
              <a:t>Variável dependente – transição de assalariado para TCP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TCP caso, na semana anterior à entrevista, a pessoa trabalhou por conta própria em negócio formal ou informal, prática profissional ou trabalho em fazenda	</a:t>
            </a:r>
          </a:p>
        </p:txBody>
      </p:sp>
    </p:spTree>
    <p:extLst>
      <p:ext uri="{BB962C8B-B14F-4D97-AF65-F5344CB8AC3E}">
        <p14:creationId xmlns:p14="http://schemas.microsoft.com/office/powerpoint/2010/main" val="33691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DF186A5-75B4-45FF-9313-3B11B176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6968"/>
            <a:ext cx="4082397" cy="55799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7AF9810-8933-438B-B351-320E6BDA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705" y="596968"/>
            <a:ext cx="6047739" cy="784210"/>
          </a:xfrm>
        </p:spPr>
        <p:txBody>
          <a:bodyPr/>
          <a:lstStyle/>
          <a:p>
            <a:pPr algn="ctr"/>
            <a:r>
              <a:rPr lang="pt-BR" sz="2400" b="1" dirty="0"/>
              <a:t>Fatores facilitadores e inibidores do TCP hispânico nos EUA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9B2086-0CDA-424C-8DF4-9EE239BAB924}"/>
              </a:ext>
            </a:extLst>
          </p:cNvPr>
          <p:cNvSpPr txBox="1"/>
          <p:nvPr/>
        </p:nvSpPr>
        <p:spPr>
          <a:xfrm>
            <a:off x="5305648" y="1551563"/>
            <a:ext cx="63098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dvTimes"/>
              </a:rPr>
              <a:t>Investigar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os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principais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fatores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que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facilitam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ou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inibem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hispânicos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nos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EUA a </a:t>
            </a:r>
            <a:r>
              <a:rPr lang="en-US" sz="1600" dirty="0" err="1">
                <a:solidFill>
                  <a:srgbClr val="000000"/>
                </a:solidFill>
                <a:latin typeface="AdvTimes"/>
              </a:rPr>
              <a:t>entrarem</a:t>
            </a:r>
            <a:r>
              <a:rPr lang="en-US" sz="1600" dirty="0">
                <a:solidFill>
                  <a:srgbClr val="000000"/>
                </a:solidFill>
                <a:latin typeface="AdvTimes"/>
              </a:rPr>
              <a:t> no TCP</a:t>
            </a:r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r>
              <a:rPr lang="pt-BR" sz="1600" b="1" dirty="0"/>
              <a:t>Variáveis independentes</a:t>
            </a:r>
          </a:p>
          <a:p>
            <a:r>
              <a:rPr lang="pt-BR" sz="1600" dirty="0"/>
              <a:t>Fatores </a:t>
            </a:r>
            <a:r>
              <a:rPr lang="pt-BR" sz="1600" dirty="0" err="1"/>
              <a:t>push</a:t>
            </a:r>
            <a:r>
              <a:rPr lang="pt-BR" sz="1600" dirty="0"/>
              <a:t> (empurra)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Status de imigração;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Proficiência em inglês;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Desemprego local;</a:t>
            </a:r>
          </a:p>
          <a:p>
            <a:r>
              <a:rPr lang="pt-BR" sz="1600" dirty="0"/>
              <a:t>Fatores </a:t>
            </a:r>
            <a:r>
              <a:rPr lang="pt-BR" sz="1600" dirty="0" err="1"/>
              <a:t>pull</a:t>
            </a:r>
            <a:r>
              <a:rPr lang="pt-BR" sz="1600" dirty="0"/>
              <a:t> (puxa)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Idade (como proxy de experiência de trabalho);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Escolaridade;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País/região de origem;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Residência em enclave étnico;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r>
              <a:rPr lang="pt-BR" sz="1600" dirty="0"/>
              <a:t>Variáveis de controle: gênero, riqueza (proxy se a pessoa tem casa própria ou está em processo de compra e soma dos investimentos familiares), área urbana, escolaridade local, vocação da região para industrialização, </a:t>
            </a:r>
          </a:p>
        </p:txBody>
      </p:sp>
    </p:spTree>
    <p:extLst>
      <p:ext uri="{BB962C8B-B14F-4D97-AF65-F5344CB8AC3E}">
        <p14:creationId xmlns:p14="http://schemas.microsoft.com/office/powerpoint/2010/main" val="217682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64E9C-6AA2-4B9B-9B54-B1DE3FDF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Bases mais frequentes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F95A7-B7FC-4FDD-8D76-B9A362E2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713" y="1526909"/>
            <a:ext cx="10272573" cy="38041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400" dirty="0" err="1"/>
              <a:t>Socio-economic</a:t>
            </a:r>
            <a:r>
              <a:rPr lang="pt-BR" sz="2400" dirty="0"/>
              <a:t> </a:t>
            </a:r>
            <a:r>
              <a:rPr lang="pt-BR" sz="2400" dirty="0" err="1"/>
              <a:t>Panel</a:t>
            </a:r>
            <a:r>
              <a:rPr lang="pt-BR" sz="2400" dirty="0"/>
              <a:t> (SOEP) - Alemanha 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 err="1"/>
              <a:t>Current</a:t>
            </a:r>
            <a:r>
              <a:rPr lang="pt-BR" sz="2400" dirty="0"/>
              <a:t> </a:t>
            </a:r>
            <a:r>
              <a:rPr lang="pt-BR" sz="2400" dirty="0" err="1"/>
              <a:t>Population</a:t>
            </a:r>
            <a:r>
              <a:rPr lang="pt-BR" sz="2400" dirty="0"/>
              <a:t> </a:t>
            </a:r>
            <a:r>
              <a:rPr lang="pt-BR" sz="2400" dirty="0" err="1"/>
              <a:t>Survey</a:t>
            </a:r>
            <a:r>
              <a:rPr lang="pt-BR" sz="2400" dirty="0"/>
              <a:t> (CPS) - EUA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US </a:t>
            </a:r>
            <a:r>
              <a:rPr lang="pt-BR" sz="2400" dirty="0" err="1"/>
              <a:t>Census</a:t>
            </a:r>
            <a:r>
              <a:rPr lang="pt-BR" sz="2400" dirty="0"/>
              <a:t> </a:t>
            </a:r>
            <a:r>
              <a:rPr lang="pt-BR" sz="2400" dirty="0" err="1"/>
              <a:t>Bureau’s</a:t>
            </a:r>
            <a:r>
              <a:rPr lang="pt-BR" sz="2400" dirty="0"/>
              <a:t> American Community </a:t>
            </a:r>
            <a:r>
              <a:rPr lang="pt-BR" sz="2400" dirty="0" err="1"/>
              <a:t>Survey</a:t>
            </a:r>
            <a:r>
              <a:rPr lang="pt-BR" sz="2400" dirty="0"/>
              <a:t> (ACS) – EUA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Pesquisa Nacional por Amostra de Domicílios Contínua (</a:t>
            </a:r>
            <a:r>
              <a:rPr lang="pt-BR" sz="2400" dirty="0" err="1"/>
              <a:t>PNADc</a:t>
            </a:r>
            <a:r>
              <a:rPr lang="pt-BR" sz="2400" dirty="0"/>
              <a:t>) – Brasil 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97123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F0BD1EB-CA63-4462-8254-1711F6B25C68}"/>
              </a:ext>
            </a:extLst>
          </p:cNvPr>
          <p:cNvSpPr txBox="1"/>
          <p:nvPr/>
        </p:nvSpPr>
        <p:spPr>
          <a:xfrm>
            <a:off x="941732" y="2756537"/>
            <a:ext cx="49024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Pesquisa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 Nacional de </a:t>
            </a:r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Amostra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Domicílios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Contínua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 (</a:t>
            </a:r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PNADc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7BE263-B8BF-4B87-8A7D-6CEE9A207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09" y="1688228"/>
            <a:ext cx="5488001" cy="348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C46E47C6-C7FE-6223-BF9D-269F9EB33668}"/>
              </a:ext>
            </a:extLst>
          </p:cNvPr>
          <p:cNvSpPr txBox="1"/>
          <p:nvPr/>
        </p:nvSpPr>
        <p:spPr>
          <a:xfrm>
            <a:off x="867485" y="781644"/>
            <a:ext cx="10900445" cy="378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Avenir Bold"/>
              </a:rPr>
              <a:t>Sobre</a:t>
            </a:r>
            <a:r>
              <a:rPr lang="en-US" sz="2800" b="1" dirty="0">
                <a:solidFill>
                  <a:srgbClr val="000000"/>
                </a:solidFill>
                <a:latin typeface="Avenir Bold"/>
              </a:rPr>
              <a:t> a base </a:t>
            </a:r>
          </a:p>
          <a:p>
            <a:pPr marL="690872" lvl="1" indent="-345436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venir"/>
            </a:endParaRP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Frequência: Periodicidade trimestral, desde 2012;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Disponibilidade: Base pública, com dados disponíveis </a:t>
            </a:r>
            <a:r>
              <a:rPr lang="pt-BR" sz="2000" dirty="0">
                <a:solidFill>
                  <a:srgbClr val="000000"/>
                </a:solidFill>
                <a:latin typeface="Avenir"/>
                <a:hlinkClick r:id="rId2"/>
              </a:rPr>
              <a:t>aqui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;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É uma base decorrente de amostragem. Cerca de 211 mil domicílios são consultados trimestralmente;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Entrevistas são realizadas com uma pessoa de referência e esta provê informações sobre os demais moradores;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Variáveis: Características do domicílio e demografia dos moradores (cor/raça, origem), escolaridade, saúde (deficiência, limitação, plano de saúde), trabalho, dentre outros. 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Mais informações em: </a:t>
            </a:r>
            <a:r>
              <a:rPr lang="en-US" sz="2000" dirty="0">
                <a:solidFill>
                  <a:srgbClr val="000000"/>
                </a:solidFill>
                <a:latin typeface="Avenir"/>
              </a:rPr>
              <a:t>https://biblioteca.ibge.gov.br/visualizacao/livros/liv102086_notas_tecnicas.pdf</a:t>
            </a:r>
          </a:p>
        </p:txBody>
      </p:sp>
    </p:spTree>
    <p:extLst>
      <p:ext uri="{BB962C8B-B14F-4D97-AF65-F5344CB8AC3E}">
        <p14:creationId xmlns:p14="http://schemas.microsoft.com/office/powerpoint/2010/main" val="211386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D5DA0-FEDD-442F-9286-2BABE839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Plano amostral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E2D6B87D-0BF9-48E1-8BA9-5C410848C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477975"/>
              </p:ext>
            </p:extLst>
          </p:nvPr>
        </p:nvGraphicFramePr>
        <p:xfrm>
          <a:off x="551122" y="1825625"/>
          <a:ext cx="797619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have Direita 7">
            <a:extLst>
              <a:ext uri="{FF2B5EF4-FFF2-40B4-BE49-F238E27FC236}">
                <a16:creationId xmlns:a16="http://schemas.microsoft.com/office/drawing/2014/main" id="{64CDA0C9-58FE-420D-86D7-94B4117CCAC0}"/>
              </a:ext>
            </a:extLst>
          </p:cNvPr>
          <p:cNvSpPr/>
          <p:nvPr/>
        </p:nvSpPr>
        <p:spPr>
          <a:xfrm>
            <a:off x="8633637" y="1690688"/>
            <a:ext cx="850605" cy="4486275"/>
          </a:xfrm>
          <a:prstGeom prst="rightBrace">
            <a:avLst>
              <a:gd name="adj1" fmla="val 35833"/>
              <a:gd name="adj2" fmla="val 161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7DC50D-C052-41E8-B4E5-BBB40B7EE221}"/>
              </a:ext>
            </a:extLst>
          </p:cNvPr>
          <p:cNvSpPr txBox="1"/>
          <p:nvPr/>
        </p:nvSpPr>
        <p:spPr>
          <a:xfrm>
            <a:off x="9675629" y="2147777"/>
            <a:ext cx="1965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Cada indivíduo e domicílio possui um peso associado que reflete a probabilidade de sua seleção e permite ajustar a amostra para ser representativa para a população</a:t>
            </a:r>
          </a:p>
        </p:txBody>
      </p:sp>
    </p:spTree>
    <p:extLst>
      <p:ext uri="{BB962C8B-B14F-4D97-AF65-F5344CB8AC3E}">
        <p14:creationId xmlns:p14="http://schemas.microsoft.com/office/powerpoint/2010/main" val="380767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E98A4-6617-4C2B-BEE8-68E63DE8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Esquema de rotação da </a:t>
            </a:r>
            <a:r>
              <a:rPr lang="pt-BR" dirty="0" err="1"/>
              <a:t>PNADc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494AE34-DF1A-4256-96A5-2BD1A2B4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11" y="1550708"/>
            <a:ext cx="10940694" cy="29893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249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9517524-6CE9-425A-8867-55959519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9" y="536713"/>
            <a:ext cx="3907646" cy="528952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576C6FD-DA16-42D3-BE98-7F0F7705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355" y="536713"/>
            <a:ext cx="6813053" cy="784210"/>
          </a:xfrm>
        </p:spPr>
        <p:txBody>
          <a:bodyPr/>
          <a:lstStyle/>
          <a:p>
            <a:pPr algn="ctr"/>
            <a:r>
              <a:rPr lang="pt-BR" sz="2000" b="1" dirty="0"/>
              <a:t>O impacto da pandemia de Covid-19 nas horas perdidas por minorias raciais TCP: evidências do Brasil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38AFB6-7812-47E0-89C2-7E8B795B2299}"/>
              </a:ext>
            </a:extLst>
          </p:cNvPr>
          <p:cNvSpPr txBox="1"/>
          <p:nvPr/>
        </p:nvSpPr>
        <p:spPr>
          <a:xfrm>
            <a:off x="4840355" y="1525656"/>
            <a:ext cx="68130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Avaliar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se TCP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perderam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mais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horas de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trabalho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do que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empregados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e se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minoriais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raciais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enfrentaram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penas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maiores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na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forma de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redução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-Regular"/>
              </a:rPr>
              <a:t> de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STIX-Regular"/>
              </a:rPr>
              <a:t>trabalho</a:t>
            </a:r>
            <a:endParaRPr lang="en-US" sz="1800" b="0" i="0" dirty="0">
              <a:solidFill>
                <a:srgbClr val="000000"/>
              </a:solidFill>
              <a:effectLst/>
              <a:latin typeface="STIX-Regular"/>
            </a:endParaRP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Amostra: aproximadamente 39.582 TCP e trabalhadores de carteira assinada em maio de 2020.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aplicado </a:t>
            </a:r>
            <a:r>
              <a:rPr lang="pt-BR" dirty="0" err="1"/>
              <a:t>Propensity</a:t>
            </a:r>
            <a:r>
              <a:rPr lang="pt-BR" dirty="0"/>
              <a:t> Score </a:t>
            </a:r>
            <a:r>
              <a:rPr lang="pt-BR" dirty="0" err="1"/>
              <a:t>Matching</a:t>
            </a:r>
            <a:r>
              <a:rPr lang="pt-BR" dirty="0"/>
              <a:t>, técnica de quase-experimento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1: Aplicar </a:t>
            </a:r>
            <a:r>
              <a:rPr lang="pt-BR" dirty="0" err="1"/>
              <a:t>Probit</a:t>
            </a:r>
            <a:r>
              <a:rPr lang="pt-BR" dirty="0"/>
              <a:t> para calcular os </a:t>
            </a:r>
            <a:r>
              <a:rPr lang="pt-BR" dirty="0" err="1"/>
              <a:t>propensity</a:t>
            </a:r>
            <a:r>
              <a:rPr lang="pt-BR" dirty="0"/>
              <a:t> score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/>
              <a:t>VD = Declínio de horas trabalhadas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/>
              <a:t>VI = TCP </a:t>
            </a:r>
          </a:p>
          <a:p>
            <a:pPr marL="1257300" lvl="2" indent="-342900">
              <a:buFont typeface="+mj-lt"/>
              <a:buAutoNum type="arabicPeriod"/>
            </a:pPr>
            <a:r>
              <a:rPr lang="pt-BR" dirty="0"/>
              <a:t>VC = idade, gênero, possuía sintomas de covid, renda, indústria e 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Passo 2: Aplicação do PSM para fazer um match entre covariáveis dos dois grupos e avaliar o efeito da pandemia nos </a:t>
            </a:r>
            <a:r>
              <a:rPr lang="pt-BR"/>
              <a:t>dois grupos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49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D220AA-3B2F-4877-A5B9-A93B3A50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" y="639245"/>
            <a:ext cx="10515600" cy="752234"/>
          </a:xfrm>
        </p:spPr>
        <p:txBody>
          <a:bodyPr/>
          <a:lstStyle/>
          <a:p>
            <a:r>
              <a:rPr lang="pt-BR" dirty="0"/>
              <a:t>O que estes estudos têm em comum?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1FB2C4-9929-4AA3-BFEA-2F4F3FC2D7BD}"/>
              </a:ext>
            </a:extLst>
          </p:cNvPr>
          <p:cNvSpPr txBox="1"/>
          <p:nvPr/>
        </p:nvSpPr>
        <p:spPr>
          <a:xfrm>
            <a:off x="708991" y="1470991"/>
            <a:ext cx="10740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Todos eles usam alguma </a:t>
            </a:r>
            <a:r>
              <a:rPr lang="pt-BR" dirty="0" err="1"/>
              <a:t>microdados</a:t>
            </a:r>
            <a:r>
              <a:rPr lang="pt-BR" dirty="0"/>
              <a:t>, a nível indivíduo, de bases com amostragem representativa, a estilo da </a:t>
            </a:r>
            <a:r>
              <a:rPr lang="pt-BR" dirty="0" err="1"/>
              <a:t>PNADc</a:t>
            </a:r>
            <a:r>
              <a:rPr lang="pt-BR" dirty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técnicas de análise são baseadas em modelos econométricos;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Dois estudos usaram recorte longitudinal;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Agregar dados de nível individual e local (multinível) foi usado em alguns dos estudos e parece promissor.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44160C-3E66-428F-8482-B32792DEA323}"/>
              </a:ext>
            </a:extLst>
          </p:cNvPr>
          <p:cNvSpPr txBox="1"/>
          <p:nvPr/>
        </p:nvSpPr>
        <p:spPr>
          <a:xfrm>
            <a:off x="708991" y="3254273"/>
            <a:ext cx="8242023" cy="88040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rgbClr val="333335"/>
                </a:solidFill>
                <a:latin typeface="AvenirNext LT Pro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 Onde devemos avançar?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DB6614-AE93-44BC-880A-690DAA7C3903}"/>
              </a:ext>
            </a:extLst>
          </p:cNvPr>
          <p:cNvSpPr txBox="1"/>
          <p:nvPr/>
        </p:nvSpPr>
        <p:spPr>
          <a:xfrm>
            <a:off x="742122" y="4058478"/>
            <a:ext cx="10740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Aprofundar na compreensão da </a:t>
            </a:r>
            <a:r>
              <a:rPr lang="pt-BR" dirty="0" err="1"/>
              <a:t>PNADc</a:t>
            </a:r>
            <a:r>
              <a:rPr lang="pt-BR" dirty="0"/>
              <a:t>. Buscar formações sobre a base, sobretudo aquelas que trazem aplicação de métodos econométricos;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Compreender como consumir unidades da </a:t>
            </a:r>
            <a:r>
              <a:rPr lang="pt-BR" dirty="0" err="1"/>
              <a:t>PNADc</a:t>
            </a:r>
            <a:r>
              <a:rPr lang="pt-BR" dirty="0"/>
              <a:t> mais desagregadas (existe alguma forma de identificar o indivíduo? Existe alguma forma de acompanhá-lo?);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Aprofundar em métodos econométricos. Além de estudá-los, um caminho é buscar tutoriais na internet sobre como aplicá-los nas bases </a:t>
            </a:r>
            <a:r>
              <a:rPr lang="pt-BR"/>
              <a:t>listadas anteriormente</a:t>
            </a:r>
            <a:r>
              <a:rPr lang="pt-BR" dirty="0"/>
              <a:t>, usando diferentes softwares estatísticos (ex.: R, </a:t>
            </a:r>
            <a:r>
              <a:rPr lang="pt-BR" dirty="0" err="1"/>
              <a:t>Stata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283218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F9A7947-33CF-4008-B1BE-BAD7234F0418}"/>
              </a:ext>
            </a:extLst>
          </p:cNvPr>
          <p:cNvSpPr/>
          <p:nvPr/>
        </p:nvSpPr>
        <p:spPr>
          <a:xfrm>
            <a:off x="590309" y="6389225"/>
            <a:ext cx="10763491" cy="335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3C8A57D-B388-41D0-B7E2-B3A4389DA28D}"/>
              </a:ext>
            </a:extLst>
          </p:cNvPr>
          <p:cNvGrpSpPr/>
          <p:nvPr/>
        </p:nvGrpSpPr>
        <p:grpSpPr>
          <a:xfrm>
            <a:off x="801433" y="881590"/>
            <a:ext cx="10552367" cy="5507635"/>
            <a:chOff x="801433" y="881590"/>
            <a:chExt cx="10552367" cy="5507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EAB8083B-FDFE-4DCD-BABE-036C14F94BC4}"/>
                </a:ext>
              </a:extLst>
            </p:cNvPr>
            <p:cNvGrpSpPr/>
            <p:nvPr/>
          </p:nvGrpSpPr>
          <p:grpSpPr>
            <a:xfrm>
              <a:off x="801433" y="881590"/>
              <a:ext cx="10552367" cy="5507635"/>
              <a:chOff x="801433" y="881590"/>
              <a:chExt cx="10552367" cy="5507635"/>
            </a:xfrm>
          </p:grpSpPr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573EE424-C76D-4487-AD99-9B8B1A327785}"/>
                  </a:ext>
                </a:extLst>
              </p:cNvPr>
              <p:cNvSpPr/>
              <p:nvPr/>
            </p:nvSpPr>
            <p:spPr>
              <a:xfrm>
                <a:off x="801433" y="1476037"/>
                <a:ext cx="5044732" cy="4136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B74FE6ED-0EE2-4112-83CD-BF0F03DD63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861" y="1895724"/>
                <a:ext cx="3692687" cy="107816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Obrigado!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843F07B1-31FF-4A89-A9EB-7B34976EC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2262" y="3096325"/>
                <a:ext cx="4673602" cy="1078164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lapeiufg@gmail.com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hlinkClick r:id="rId2" action="ppaction://hlinkfile"/>
                  </a:rPr>
                  <a:t>lapei.face.ufg.br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hlinkClick r:id="rId3" action="ppaction://hlinkfile"/>
                  </a:rPr>
                  <a:t>facebook.com/</a:t>
                </a:r>
                <a:r>
                  <a:rPr kumimoji="0" lang="pt-B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hlinkClick r:id="rId3" action="ppaction://hlinkfile"/>
                  </a:rPr>
                  <a:t>lapeiufg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hlinkClick r:id="rId4" action="ppaction://hlinkfile"/>
                  </a:rPr>
                  <a:t>instagram.com/</a:t>
                </a:r>
                <a:r>
                  <a:rPr kumimoji="0" lang="pt-BR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hlinkClick r:id="rId4" action="ppaction://hlinkfile"/>
                  </a:rPr>
                  <a:t>lapeiufg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2000" b="1" dirty="0">
                    <a:solidFill>
                      <a:prstClr val="black"/>
                    </a:solidFill>
                    <a:latin typeface="Calibri Light" panose="020F0302020204030204"/>
                    <a:hlinkClick r:id="rId5" action="ppaction://hlinkfile"/>
                  </a:rPr>
                  <a:t>bit.ly/</a:t>
                </a:r>
                <a:r>
                  <a:rPr lang="pt-BR" sz="2000" b="1" dirty="0" err="1">
                    <a:solidFill>
                      <a:prstClr val="black"/>
                    </a:solidFill>
                    <a:latin typeface="Calibri Light" panose="020F0302020204030204"/>
                    <a:hlinkClick r:id="rId5" action="ppaction://hlinkfile"/>
                  </a:rPr>
                  <a:t>LAPEInoYouTube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  <p:pic>
            <p:nvPicPr>
              <p:cNvPr id="12" name="Gráfico 11" descr="E-mail">
                <a:extLst>
                  <a:ext uri="{FF2B5EF4-FFF2-40B4-BE49-F238E27FC236}">
                    <a16:creationId xmlns:a16="http://schemas.microsoft.com/office/drawing/2014/main" id="{8B62E4AE-F094-491A-9F8A-3739CC696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87063" y="3102051"/>
                <a:ext cx="335666" cy="335666"/>
              </a:xfrm>
              <a:prstGeom prst="rect">
                <a:avLst/>
              </a:prstGeom>
            </p:spPr>
          </p:pic>
          <p:pic>
            <p:nvPicPr>
              <p:cNvPr id="1030" name="Picture 6" descr="Cursor de contorno de seta - Baixar PNG/SVG Transparente">
                <a:extLst>
                  <a:ext uri="{FF2B5EF4-FFF2-40B4-BE49-F238E27FC236}">
                    <a16:creationId xmlns:a16="http://schemas.microsoft.com/office/drawing/2014/main" id="{79894A7A-86C6-47BA-AC50-A817863871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2109" y="3516186"/>
                <a:ext cx="335667" cy="3356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instagram - ícones de mídia social grátis">
                <a:extLst>
                  <a:ext uri="{FF2B5EF4-FFF2-40B4-BE49-F238E27FC236}">
                    <a16:creationId xmlns:a16="http://schemas.microsoft.com/office/drawing/2014/main" id="{861C3D1A-3369-4930-80A2-21C8C3CFC3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7968" y="4401139"/>
                <a:ext cx="393895" cy="3938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Facebook símbolo | Ícone Gratis">
                <a:extLst>
                  <a:ext uri="{FF2B5EF4-FFF2-40B4-BE49-F238E27FC236}">
                    <a16:creationId xmlns:a16="http://schemas.microsoft.com/office/drawing/2014/main" id="{19C3497B-74E0-47B9-8ABE-3984CA01F8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8041" y="3971999"/>
                <a:ext cx="315686" cy="315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Imagem 22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49DF4125-59E0-4BD2-8ED7-4E382883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6165" y="881590"/>
                <a:ext cx="5507635" cy="5507635"/>
              </a:xfrm>
              <a:prstGeom prst="rect">
                <a:avLst/>
              </a:prstGeom>
            </p:spPr>
          </p:pic>
        </p:grpSp>
        <p:pic>
          <p:nvPicPr>
            <p:cNvPr id="1026" name="Picture 2" descr="símbolo do youtube - ícones de social grátis">
              <a:extLst>
                <a:ext uri="{FF2B5EF4-FFF2-40B4-BE49-F238E27FC236}">
                  <a16:creationId xmlns:a16="http://schemas.microsoft.com/office/drawing/2014/main" id="{B5FCE480-6E6E-48DA-999F-32F01E2E7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967" y="4789447"/>
              <a:ext cx="393896" cy="39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685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27847C7-0903-4B15-BD9F-E544F31D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49"/>
          <a:stretch/>
        </p:blipFill>
        <p:spPr>
          <a:xfrm>
            <a:off x="635302" y="487019"/>
            <a:ext cx="10921396" cy="5715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F282A9B-3CC0-4636-9F5E-33475D204E0A}"/>
              </a:ext>
            </a:extLst>
          </p:cNvPr>
          <p:cNvSpPr/>
          <p:nvPr/>
        </p:nvSpPr>
        <p:spPr>
          <a:xfrm>
            <a:off x="2385391" y="4303643"/>
            <a:ext cx="1530626" cy="208722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4587067-74AD-4D4B-B559-4D85DCB7179F}"/>
              </a:ext>
            </a:extLst>
          </p:cNvPr>
          <p:cNvSpPr/>
          <p:nvPr/>
        </p:nvSpPr>
        <p:spPr>
          <a:xfrm>
            <a:off x="7934739" y="4740965"/>
            <a:ext cx="1338470" cy="25179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D6BD9A5-5D47-43C4-BCD6-A96A1834E962}"/>
              </a:ext>
            </a:extLst>
          </p:cNvPr>
          <p:cNvSpPr/>
          <p:nvPr/>
        </p:nvSpPr>
        <p:spPr>
          <a:xfrm>
            <a:off x="2385391" y="4992756"/>
            <a:ext cx="6887818" cy="25179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7D9D9DB-64D5-46F6-AD6C-A16D3DDF0FE0}"/>
              </a:ext>
            </a:extLst>
          </p:cNvPr>
          <p:cNvSpPr/>
          <p:nvPr/>
        </p:nvSpPr>
        <p:spPr>
          <a:xfrm>
            <a:off x="2385391" y="5244547"/>
            <a:ext cx="2683566" cy="25179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57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C46E47C6-C7FE-6223-BF9D-269F9EB33668}"/>
              </a:ext>
            </a:extLst>
          </p:cNvPr>
          <p:cNvSpPr txBox="1"/>
          <p:nvPr/>
        </p:nvSpPr>
        <p:spPr>
          <a:xfrm>
            <a:off x="867485" y="781644"/>
            <a:ext cx="1090044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 err="1">
                <a:solidFill>
                  <a:srgbClr val="000000"/>
                </a:solidFill>
                <a:latin typeface="Avenir Bold"/>
              </a:rPr>
              <a:t>Sobre</a:t>
            </a:r>
            <a:r>
              <a:rPr lang="en-US" sz="3200" b="1" dirty="0">
                <a:solidFill>
                  <a:srgbClr val="000000"/>
                </a:solidFill>
                <a:latin typeface="Avenir Bold"/>
              </a:rPr>
              <a:t> a base </a:t>
            </a:r>
          </a:p>
          <a:p>
            <a:pPr marL="690872" lvl="1" indent="-345436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venir"/>
            </a:endParaRP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População/amostra: aproximadamente 15 mil domicílios da Alemanha. Cada pessoa acima de 12 anos responde o questionário. Uma pessoa responde questionários sobre características da cada. Há instrumentos variados de acordo com a idade.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C21405-40A3-4766-B9EA-37DE8794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2761193"/>
            <a:ext cx="10726647" cy="3315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63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C46E47C6-C7FE-6223-BF9D-269F9EB33668}"/>
              </a:ext>
            </a:extLst>
          </p:cNvPr>
          <p:cNvSpPr txBox="1"/>
          <p:nvPr/>
        </p:nvSpPr>
        <p:spPr>
          <a:xfrm>
            <a:off x="867485" y="781644"/>
            <a:ext cx="10900445" cy="501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 err="1">
                <a:solidFill>
                  <a:srgbClr val="000000"/>
                </a:solidFill>
                <a:latin typeface="Avenir Bold"/>
              </a:rPr>
              <a:t>Sobre</a:t>
            </a:r>
            <a:r>
              <a:rPr lang="en-US" sz="2800" b="1" dirty="0">
                <a:solidFill>
                  <a:srgbClr val="000000"/>
                </a:solidFill>
                <a:latin typeface="Avenir Bold"/>
              </a:rPr>
              <a:t> a base </a:t>
            </a:r>
          </a:p>
          <a:p>
            <a:pPr marL="690872" lvl="1" indent="-345436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venir"/>
            </a:endParaRP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Frequência: anualmente, de 1984 a 2021 (edição de 2022 e 2023 ainda estão em processamento)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Disponibilidade: Base restrita, mas acessível para fins acadêmicos mediante solicitação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Variáveis: agregados familiares, emprego, ocupação, rendimentos, saúde e indicadores de satisfação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É uma base ampla em termos de variáveis, mas guarda muitas semelhanças com a </a:t>
            </a:r>
            <a:r>
              <a:rPr lang="pt-BR" sz="2000" dirty="0" err="1">
                <a:solidFill>
                  <a:srgbClr val="000000"/>
                </a:solidFill>
                <a:latin typeface="Avenir"/>
              </a:rPr>
              <a:t>PNADc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. Tópicos que vão além da </a:t>
            </a:r>
            <a:r>
              <a:rPr lang="pt-BR" sz="2000" dirty="0" err="1">
                <a:solidFill>
                  <a:srgbClr val="000000"/>
                </a:solidFill>
                <a:latin typeface="Avenir"/>
              </a:rPr>
              <a:t>PNADc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: </a:t>
            </a:r>
          </a:p>
          <a:p>
            <a:pPr marL="1148072" lvl="2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Finanças pessoais (gastos, poupança, investimentos), círculo social (características do círculo de amigos), saúde (percepção de saúde, peso, altura, consumo de álcool, cigarro, stress), consumo (energia, pets, carro, lazer), atitudes, valores e personalidade (big </a:t>
            </a:r>
            <a:r>
              <a:rPr lang="pt-BR" sz="2000" dirty="0" err="1">
                <a:solidFill>
                  <a:srgbClr val="000000"/>
                </a:solidFill>
                <a:latin typeface="Avenir"/>
              </a:rPr>
              <a:t>five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, atitudes frente a refugiados, traços depressivos, solidão, orientação política, religiosidade), atividade de lazer, comportamento ambiental, migração</a:t>
            </a:r>
          </a:p>
          <a:p>
            <a:pPr marL="690872" lvl="1" indent="-345436">
              <a:buFont typeface="Arial"/>
              <a:buChar char="•"/>
            </a:pPr>
            <a:r>
              <a:rPr lang="pt-BR" sz="2000" dirty="0">
                <a:solidFill>
                  <a:srgbClr val="000000"/>
                </a:solidFill>
                <a:latin typeface="Avenir"/>
              </a:rPr>
              <a:t>Mais informações em: </a:t>
            </a:r>
            <a:r>
              <a:rPr lang="en-US" sz="2000" dirty="0">
                <a:solidFill>
                  <a:srgbClr val="000000"/>
                </a:solidFill>
                <a:latin typeface="Avenir"/>
                <a:hlinkClick r:id="rId2"/>
              </a:rPr>
              <a:t>https://companion.soep.de/</a:t>
            </a:r>
            <a:r>
              <a:rPr lang="en-US" sz="2000" dirty="0">
                <a:solidFill>
                  <a:srgbClr val="000000"/>
                </a:solidFill>
                <a:latin typeface="Avenir"/>
              </a:rPr>
              <a:t> </a:t>
            </a:r>
            <a:r>
              <a:rPr lang="pt-BR" sz="2000" dirty="0">
                <a:solidFill>
                  <a:srgbClr val="000000"/>
                </a:solidFill>
                <a:latin typeface="Avenir"/>
              </a:rPr>
              <a:t>e https://www.diw.de/en/diw_01.c.875900.en/edition/soep-core_v38eu__data_1984-2021__eu-edition.html</a:t>
            </a:r>
            <a:endParaRPr lang="en-US" sz="2000" dirty="0">
              <a:solidFill>
                <a:srgbClr val="000000"/>
              </a:solidFill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4486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6" y="780222"/>
            <a:ext cx="6813053" cy="784210"/>
          </a:xfrm>
        </p:spPr>
        <p:txBody>
          <a:bodyPr/>
          <a:lstStyle/>
          <a:p>
            <a:pPr algn="ctr"/>
            <a:r>
              <a:rPr lang="pt-BR" sz="2400" b="1" dirty="0"/>
              <a:t>Padrões de carreira no trabalho por conta própria e o sucesso de carreira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627980-0C94-4107-B070-4D769F9A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3" y="780222"/>
            <a:ext cx="3862042" cy="5297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4890052" y="1769165"/>
            <a:ext cx="66440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Examinar o relacionamento entre </a:t>
            </a:r>
            <a:r>
              <a:rPr lang="pt-BR" dirty="0">
                <a:highlight>
                  <a:srgbClr val="FFFF00"/>
                </a:highlight>
              </a:rPr>
              <a:t>padrões de carreira</a:t>
            </a:r>
            <a:r>
              <a:rPr lang="pt-BR" dirty="0"/>
              <a:t> do TCP e </a:t>
            </a:r>
            <a:r>
              <a:rPr lang="pt-BR" dirty="0">
                <a:highlight>
                  <a:srgbClr val="FFFF00"/>
                </a:highlight>
              </a:rPr>
              <a:t>sucesso objetivo</a:t>
            </a:r>
            <a:r>
              <a:rPr lang="pt-BR" dirty="0"/>
              <a:t> e </a:t>
            </a:r>
            <a:r>
              <a:rPr lang="pt-BR" dirty="0">
                <a:highlight>
                  <a:srgbClr val="FFFF00"/>
                </a:highlight>
              </a:rPr>
              <a:t>subjetivo</a:t>
            </a: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Amostra: 205 indivíduos que, entre 1991 e 2016, atuarem como TCP em algum momento da vida e que responderam a pesquisa do SOEP todos os 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Variável dependente – sucesso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Sucesso Objetivo: Logaritmo natural da renda bruta com correção por inflação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Sucesso Subjetivo: Satisfação com vida (escala de percepção variando de 0 a 10) e Satisfação com trabalho (escala de percepção variando de 0 a 10) </a:t>
            </a:r>
          </a:p>
        </p:txBody>
      </p:sp>
    </p:spTree>
    <p:extLst>
      <p:ext uri="{BB962C8B-B14F-4D97-AF65-F5344CB8AC3E}">
        <p14:creationId xmlns:p14="http://schemas.microsoft.com/office/powerpoint/2010/main" val="233908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6" y="780222"/>
            <a:ext cx="6813053" cy="784210"/>
          </a:xfrm>
        </p:spPr>
        <p:txBody>
          <a:bodyPr/>
          <a:lstStyle/>
          <a:p>
            <a:pPr algn="ctr"/>
            <a:r>
              <a:rPr lang="pt-BR" sz="2400" b="1" dirty="0"/>
              <a:t>Padrões de carreira no trabalho por conta própria e o sucesso de carreira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627980-0C94-4107-B070-4D769F9A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3" y="780222"/>
            <a:ext cx="3862042" cy="5297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4890052" y="1769165"/>
            <a:ext cx="66440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Examinar o relacionamento entre </a:t>
            </a:r>
            <a:r>
              <a:rPr lang="pt-BR" dirty="0">
                <a:highlight>
                  <a:srgbClr val="FFFF00"/>
                </a:highlight>
              </a:rPr>
              <a:t>padrões de carreira</a:t>
            </a:r>
            <a:r>
              <a:rPr lang="pt-BR" dirty="0"/>
              <a:t> do TCP e </a:t>
            </a:r>
            <a:r>
              <a:rPr lang="pt-BR" dirty="0">
                <a:highlight>
                  <a:srgbClr val="FFFF00"/>
                </a:highlight>
              </a:rPr>
              <a:t>sucesso objetivo</a:t>
            </a:r>
            <a:r>
              <a:rPr lang="pt-BR" dirty="0"/>
              <a:t> e </a:t>
            </a:r>
            <a:r>
              <a:rPr lang="pt-BR" dirty="0">
                <a:highlight>
                  <a:srgbClr val="FFFF00"/>
                </a:highlight>
              </a:rPr>
              <a:t>subjetivo</a:t>
            </a: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Variável independente – Padrão na carreira de trabalho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Passo 1: “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” (usando R e pacote </a:t>
            </a:r>
            <a:r>
              <a:rPr lang="pt-BR" dirty="0" err="1"/>
              <a:t>TraMineR</a:t>
            </a:r>
            <a:r>
              <a:rPr lang="pt-BR" dirty="0"/>
              <a:t>): usado para “(...) identificar similaridades entre sequências de eventos, que podem ser imputadas em métodos de </a:t>
            </a:r>
            <a:r>
              <a:rPr lang="pt-BR" dirty="0" err="1"/>
              <a:t>clusterização</a:t>
            </a:r>
            <a:r>
              <a:rPr lang="pt-BR" dirty="0"/>
              <a:t> para estabelecer categorias de padrões semelhantes de sequência”. Sequenciamento por meio da variável </a:t>
            </a:r>
            <a:r>
              <a:rPr lang="pt-BR" b="1" dirty="0"/>
              <a:t>status de trabalho</a:t>
            </a:r>
            <a:r>
              <a:rPr lang="pt-BR" dirty="0"/>
              <a:t> que assume as categorias: 1) TCP; 2) assalariado; 3) treinamento vocacional; 4) desempregado; 5) outros (aposentado, trabalho comunitário, serviço militar)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Passo 2: “</a:t>
            </a:r>
            <a:r>
              <a:rPr lang="pt-BR" dirty="0" err="1"/>
              <a:t>OMSpell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” método de </a:t>
            </a:r>
            <a:r>
              <a:rPr lang="pt-BR" dirty="0" err="1"/>
              <a:t>clusterização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11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6" y="706170"/>
            <a:ext cx="10570043" cy="784210"/>
          </a:xfrm>
        </p:spPr>
        <p:txBody>
          <a:bodyPr/>
          <a:lstStyle/>
          <a:p>
            <a:pPr algn="ctr"/>
            <a:r>
              <a:rPr lang="pt-BR" sz="2400" b="1" dirty="0"/>
              <a:t>Padrões de carreira no trabalho por conta própria e o sucesso de carreira</a:t>
            </a:r>
            <a:br>
              <a:rPr lang="pt-BR" sz="2400" b="1" dirty="0"/>
            </a:br>
            <a:r>
              <a:rPr lang="pt-BR" sz="1800" dirty="0">
                <a:latin typeface="+mn-lt"/>
              </a:rPr>
              <a:t>Examinar o relacionamento entre </a:t>
            </a:r>
            <a:r>
              <a:rPr lang="pt-BR" sz="1800" dirty="0">
                <a:highlight>
                  <a:srgbClr val="FFFF00"/>
                </a:highlight>
                <a:latin typeface="+mn-lt"/>
              </a:rPr>
              <a:t>padrões de carreira</a:t>
            </a:r>
            <a:r>
              <a:rPr lang="pt-BR" sz="1800" dirty="0">
                <a:latin typeface="+mn-lt"/>
              </a:rPr>
              <a:t> do TCP e </a:t>
            </a:r>
            <a:r>
              <a:rPr lang="pt-BR" sz="1800" dirty="0">
                <a:highlight>
                  <a:srgbClr val="FFFF00"/>
                </a:highlight>
                <a:latin typeface="+mn-lt"/>
              </a:rPr>
              <a:t>sucesso objetivo</a:t>
            </a:r>
            <a:r>
              <a:rPr lang="pt-BR" sz="1800" dirty="0">
                <a:latin typeface="+mn-lt"/>
              </a:rPr>
              <a:t> e </a:t>
            </a:r>
            <a:r>
              <a:rPr lang="pt-BR" sz="1800" dirty="0">
                <a:highlight>
                  <a:srgbClr val="FFFF00"/>
                </a:highlight>
                <a:latin typeface="+mn-lt"/>
              </a:rPr>
              <a:t>subjetivo</a:t>
            </a:r>
            <a:endParaRPr lang="pt-BR" b="1" dirty="0">
              <a:latin typeface="+mn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6997148" y="1659834"/>
            <a:ext cx="45369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Quatro clusters: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Padrão misto de TCP: </a:t>
            </a:r>
            <a:r>
              <a:rPr lang="pt-BR" dirty="0"/>
              <a:t>não existia uma categoria de trabalho prevalente;</a:t>
            </a:r>
            <a:endParaRPr lang="pt-BR" sz="1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Padrão intermitente de TCP:</a:t>
            </a:r>
            <a:r>
              <a:rPr lang="pt-BR" dirty="0"/>
              <a:t> categoria de trabalho assalariada como maioria e breves momentos como TCP;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Padrão de TCP por necessidade: </a:t>
            </a:r>
            <a:r>
              <a:rPr lang="pt-BR" dirty="0"/>
              <a:t>categoria de trabalho caracterizada por longo período de desemprego e curtos períodos de TCP ou trabalho assalariado;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Padrão de TCP persistente: </a:t>
            </a:r>
            <a:r>
              <a:rPr lang="pt-BR" dirty="0"/>
              <a:t>maior parte do trabalho foi por conta própria.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672190-3065-434E-B79F-6172A334B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5" y="1659834"/>
            <a:ext cx="6301389" cy="40998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659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7006B-CAFD-4769-09D7-1315A54C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086" y="780222"/>
            <a:ext cx="6813053" cy="784210"/>
          </a:xfrm>
        </p:spPr>
        <p:txBody>
          <a:bodyPr/>
          <a:lstStyle/>
          <a:p>
            <a:pPr algn="ctr"/>
            <a:r>
              <a:rPr lang="pt-BR" sz="2400" b="1" dirty="0"/>
              <a:t>Padrões de carreira no trabalho por conta própria e o sucesso de carreira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1B69A10-6DAC-44B9-9FE1-7A2FB0D8DCCE}"/>
              </a:ext>
            </a:extLst>
          </p:cNvPr>
          <p:cNvSpPr txBox="1"/>
          <p:nvPr/>
        </p:nvSpPr>
        <p:spPr>
          <a:xfrm>
            <a:off x="4890052" y="1769165"/>
            <a:ext cx="66440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Examinar o relacionamento entre </a:t>
            </a:r>
            <a:r>
              <a:rPr lang="pt-BR" dirty="0">
                <a:highlight>
                  <a:srgbClr val="FFFF00"/>
                </a:highlight>
              </a:rPr>
              <a:t>padrões de carreira</a:t>
            </a:r>
            <a:r>
              <a:rPr lang="pt-BR" dirty="0"/>
              <a:t> do TCP e </a:t>
            </a:r>
            <a:r>
              <a:rPr lang="pt-BR" dirty="0">
                <a:highlight>
                  <a:srgbClr val="FFFF00"/>
                </a:highlight>
              </a:rPr>
              <a:t>sucesso objetivo</a:t>
            </a:r>
            <a:r>
              <a:rPr lang="pt-BR" dirty="0"/>
              <a:t> e </a:t>
            </a:r>
            <a:r>
              <a:rPr lang="pt-BR" dirty="0">
                <a:highlight>
                  <a:srgbClr val="FFFF00"/>
                </a:highlight>
              </a:rPr>
              <a:t>subjetivo</a:t>
            </a: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Variáveis de controle: </a:t>
            </a:r>
            <a:r>
              <a:rPr lang="pt-BR" dirty="0"/>
              <a:t>variáveis socioeconômicas e demográficas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Técnica de análise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</a:t>
            </a:r>
            <a:r>
              <a:rPr lang="pt-BR" dirty="0">
                <a:hlinkClick r:id="rId3"/>
              </a:rPr>
              <a:t>Tutorial</a:t>
            </a:r>
            <a:r>
              <a:rPr lang="pt-B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OMSpell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(método de </a:t>
            </a:r>
            <a:r>
              <a:rPr lang="pt-BR" dirty="0" err="1"/>
              <a:t>clusterização</a:t>
            </a:r>
            <a:r>
              <a:rPr lang="pt-B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Feasible</a:t>
            </a:r>
            <a:r>
              <a:rPr lang="pt-BR" dirty="0"/>
              <a:t> </a:t>
            </a:r>
            <a:r>
              <a:rPr lang="pt-BR" dirty="0" err="1"/>
              <a:t>Generalised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Square (FGLS) </a:t>
            </a:r>
            <a:r>
              <a:rPr lang="pt-BR" dirty="0" err="1"/>
              <a:t>Regression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(</a:t>
            </a:r>
            <a:r>
              <a:rPr lang="pt-BR" dirty="0">
                <a:hlinkClick r:id="rId4"/>
              </a:rPr>
              <a:t>Tutorial</a:t>
            </a:r>
            <a:r>
              <a:rPr lang="pt-BR" dirty="0"/>
              <a:t>):</a:t>
            </a:r>
          </a:p>
          <a:p>
            <a:pPr algn="ctr"/>
            <a:endParaRPr lang="pt-BR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56CD8E-92C5-4E71-ACA5-9B489EA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48" y="1172327"/>
            <a:ext cx="3694924" cy="3982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179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ção SEBRAE 19.11.2020-rev_2" id="{E5364487-0244-40A2-BC7F-0B3BD8209972}" vid="{8A9FE5CE-B6DC-4F7C-B331-6DF03A6B4F8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- trainee LAPEI</Template>
  <TotalTime>2896</TotalTime>
  <Words>1987</Words>
  <Application>Microsoft Office PowerPoint</Application>
  <PresentationFormat>Widescreen</PresentationFormat>
  <Paragraphs>179</Paragraphs>
  <Slides>26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7" baseType="lpstr">
      <vt:lpstr>AdvTimes</vt:lpstr>
      <vt:lpstr>Arial</vt:lpstr>
      <vt:lpstr>Arial</vt:lpstr>
      <vt:lpstr>Avenir</vt:lpstr>
      <vt:lpstr>Avenir Bold</vt:lpstr>
      <vt:lpstr>AvenirNext LT Pro Bold</vt:lpstr>
      <vt:lpstr>AvenirNext LT Pro Regular</vt:lpstr>
      <vt:lpstr>Calibri</vt:lpstr>
      <vt:lpstr>Calibri Light</vt:lpstr>
      <vt:lpstr>STIX-Regular</vt:lpstr>
      <vt:lpstr>Tema do Office</vt:lpstr>
      <vt:lpstr>TCP  Bases e Métodos</vt:lpstr>
      <vt:lpstr>Bases mais frequentes</vt:lpstr>
      <vt:lpstr>Apresentação do PowerPoint</vt:lpstr>
      <vt:lpstr>Apresentação do PowerPoint</vt:lpstr>
      <vt:lpstr>Apresentação do PowerPoint</vt:lpstr>
      <vt:lpstr>Padrões de carreira no trabalho por conta própria e o sucesso de carreira</vt:lpstr>
      <vt:lpstr>Padrões de carreira no trabalho por conta própria e o sucesso de carreira</vt:lpstr>
      <vt:lpstr>Padrões de carreira no trabalho por conta própria e o sucesso de carreira Examinar o relacionamento entre padrões de carreira do TCP e sucesso objetivo e subjetivo</vt:lpstr>
      <vt:lpstr>Padrões de carreira no trabalho por conta própria e o sucesso de carreira</vt:lpstr>
      <vt:lpstr>Apresentação do PowerPoint</vt:lpstr>
      <vt:lpstr>Apresentação do PowerPoint</vt:lpstr>
      <vt:lpstr>Quem se torna “freelancer”? Os determinantes de TCP para artistas</vt:lpstr>
      <vt:lpstr>Quem se torna “freelancer”? Os determinantes de TCP para artistas</vt:lpstr>
      <vt:lpstr>Quem se torna “freelancer”? Os determinantes de TCP para artistas</vt:lpstr>
      <vt:lpstr>Apresentação do PowerPoint</vt:lpstr>
      <vt:lpstr>Apresentação do PowerPoint</vt:lpstr>
      <vt:lpstr>Apresentação do PowerPoint</vt:lpstr>
      <vt:lpstr>Fatores push e pull do TCP hispânico nos EUA</vt:lpstr>
      <vt:lpstr>Fatores facilitadores e inibidores do TCP hispânico nos EUA</vt:lpstr>
      <vt:lpstr>Apresentação do PowerPoint</vt:lpstr>
      <vt:lpstr>Apresentação do PowerPoint</vt:lpstr>
      <vt:lpstr>Plano amostral</vt:lpstr>
      <vt:lpstr>Esquema de rotação da PNADc</vt:lpstr>
      <vt:lpstr>O impacto da pandemia de Covid-19 nas horas perdidas por minorias raciais TCP: evidências do Brasil</vt:lpstr>
      <vt:lpstr>O que estes estudos têm em comum?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Trainee LAPEI</dc:title>
  <dc:creator>Daniel Pagotto</dc:creator>
  <cp:lastModifiedBy>Daniel Pagotto</cp:lastModifiedBy>
  <cp:revision>53</cp:revision>
  <dcterms:created xsi:type="dcterms:W3CDTF">2021-04-03T22:54:33Z</dcterms:created>
  <dcterms:modified xsi:type="dcterms:W3CDTF">2024-06-04T12:16:06Z</dcterms:modified>
</cp:coreProperties>
</file>